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64" r:id="rId3"/>
    <p:sldId id="265" r:id="rId4"/>
    <p:sldId id="266" r:id="rId5"/>
    <p:sldId id="267" r:id="rId6"/>
    <p:sldId id="268" r:id="rId7"/>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35" d="100"/>
          <a:sy n="135" d="100"/>
        </p:scale>
        <p:origin x="2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74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1ac8378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1ac8378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1ac83787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1ac83787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1ac83787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1ac83787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89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1ac83787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1ac83787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11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1ac83787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1ac83787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6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1ac83787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1ac83787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5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98733" y="1191320"/>
            <a:ext cx="13632960" cy="328416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320"/>
            </a:lvl1pPr>
            <a:lvl2pPr lvl="1" algn="ctr">
              <a:spcBef>
                <a:spcPts val="0"/>
              </a:spcBef>
              <a:spcAft>
                <a:spcPts val="0"/>
              </a:spcAft>
              <a:buSzPts val="5200"/>
              <a:buNone/>
              <a:defRPr sz="8320"/>
            </a:lvl2pPr>
            <a:lvl3pPr lvl="2" algn="ctr">
              <a:spcBef>
                <a:spcPts val="0"/>
              </a:spcBef>
              <a:spcAft>
                <a:spcPts val="0"/>
              </a:spcAft>
              <a:buSzPts val="5200"/>
              <a:buNone/>
              <a:defRPr sz="8320"/>
            </a:lvl3pPr>
            <a:lvl4pPr lvl="3" algn="ctr">
              <a:spcBef>
                <a:spcPts val="0"/>
              </a:spcBef>
              <a:spcAft>
                <a:spcPts val="0"/>
              </a:spcAft>
              <a:buSzPts val="5200"/>
              <a:buNone/>
              <a:defRPr sz="8320"/>
            </a:lvl4pPr>
            <a:lvl5pPr lvl="4" algn="ctr">
              <a:spcBef>
                <a:spcPts val="0"/>
              </a:spcBef>
              <a:spcAft>
                <a:spcPts val="0"/>
              </a:spcAft>
              <a:buSzPts val="5200"/>
              <a:buNone/>
              <a:defRPr sz="8320"/>
            </a:lvl5pPr>
            <a:lvl6pPr lvl="5" algn="ctr">
              <a:spcBef>
                <a:spcPts val="0"/>
              </a:spcBef>
              <a:spcAft>
                <a:spcPts val="0"/>
              </a:spcAft>
              <a:buSzPts val="5200"/>
              <a:buNone/>
              <a:defRPr sz="8320"/>
            </a:lvl6pPr>
            <a:lvl7pPr lvl="6" algn="ctr">
              <a:spcBef>
                <a:spcPts val="0"/>
              </a:spcBef>
              <a:spcAft>
                <a:spcPts val="0"/>
              </a:spcAft>
              <a:buSzPts val="5200"/>
              <a:buNone/>
              <a:defRPr sz="8320"/>
            </a:lvl7pPr>
            <a:lvl8pPr lvl="7" algn="ctr">
              <a:spcBef>
                <a:spcPts val="0"/>
              </a:spcBef>
              <a:spcAft>
                <a:spcPts val="0"/>
              </a:spcAft>
              <a:buSzPts val="5200"/>
              <a:buNone/>
              <a:defRPr sz="8320"/>
            </a:lvl8pPr>
            <a:lvl9pPr lvl="8" algn="ctr">
              <a:spcBef>
                <a:spcPts val="0"/>
              </a:spcBef>
              <a:spcAft>
                <a:spcPts val="0"/>
              </a:spcAft>
              <a:buSzPts val="5200"/>
              <a:buNone/>
              <a:defRPr sz="8320"/>
            </a:lvl9pPr>
          </a:lstStyle>
          <a:p>
            <a:endParaRPr/>
          </a:p>
        </p:txBody>
      </p:sp>
      <p:sp>
        <p:nvSpPr>
          <p:cNvPr id="11" name="Google Shape;11;p2"/>
          <p:cNvSpPr txBox="1">
            <a:spLocks noGrp="1"/>
          </p:cNvSpPr>
          <p:nvPr>
            <p:ph type="subTitle" idx="1"/>
          </p:nvPr>
        </p:nvSpPr>
        <p:spPr>
          <a:xfrm>
            <a:off x="498720" y="4534600"/>
            <a:ext cx="13632960" cy="126816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4480"/>
            </a:lvl1pPr>
            <a:lvl2pPr lvl="1" algn="ctr">
              <a:lnSpc>
                <a:spcPct val="100000"/>
              </a:lnSpc>
              <a:spcBef>
                <a:spcPts val="0"/>
              </a:spcBef>
              <a:spcAft>
                <a:spcPts val="0"/>
              </a:spcAft>
              <a:buSzPts val="2800"/>
              <a:buNone/>
              <a:defRPr sz="4480"/>
            </a:lvl2pPr>
            <a:lvl3pPr lvl="2" algn="ctr">
              <a:lnSpc>
                <a:spcPct val="100000"/>
              </a:lnSpc>
              <a:spcBef>
                <a:spcPts val="0"/>
              </a:spcBef>
              <a:spcAft>
                <a:spcPts val="0"/>
              </a:spcAft>
              <a:buSzPts val="2800"/>
              <a:buNone/>
              <a:defRPr sz="4480"/>
            </a:lvl3pPr>
            <a:lvl4pPr lvl="3" algn="ctr">
              <a:lnSpc>
                <a:spcPct val="100000"/>
              </a:lnSpc>
              <a:spcBef>
                <a:spcPts val="0"/>
              </a:spcBef>
              <a:spcAft>
                <a:spcPts val="0"/>
              </a:spcAft>
              <a:buSzPts val="2800"/>
              <a:buNone/>
              <a:defRPr sz="4480"/>
            </a:lvl4pPr>
            <a:lvl5pPr lvl="4" algn="ctr">
              <a:lnSpc>
                <a:spcPct val="100000"/>
              </a:lnSpc>
              <a:spcBef>
                <a:spcPts val="0"/>
              </a:spcBef>
              <a:spcAft>
                <a:spcPts val="0"/>
              </a:spcAft>
              <a:buSzPts val="2800"/>
              <a:buNone/>
              <a:defRPr sz="4480"/>
            </a:lvl5pPr>
            <a:lvl6pPr lvl="5" algn="ctr">
              <a:lnSpc>
                <a:spcPct val="100000"/>
              </a:lnSpc>
              <a:spcBef>
                <a:spcPts val="0"/>
              </a:spcBef>
              <a:spcAft>
                <a:spcPts val="0"/>
              </a:spcAft>
              <a:buSzPts val="2800"/>
              <a:buNone/>
              <a:defRPr sz="4480"/>
            </a:lvl6pPr>
            <a:lvl7pPr lvl="6" algn="ctr">
              <a:lnSpc>
                <a:spcPct val="100000"/>
              </a:lnSpc>
              <a:spcBef>
                <a:spcPts val="0"/>
              </a:spcBef>
              <a:spcAft>
                <a:spcPts val="0"/>
              </a:spcAft>
              <a:buSzPts val="2800"/>
              <a:buNone/>
              <a:defRPr sz="4480"/>
            </a:lvl7pPr>
            <a:lvl8pPr lvl="7" algn="ctr">
              <a:lnSpc>
                <a:spcPct val="100000"/>
              </a:lnSpc>
              <a:spcBef>
                <a:spcPts val="0"/>
              </a:spcBef>
              <a:spcAft>
                <a:spcPts val="0"/>
              </a:spcAft>
              <a:buSzPts val="2800"/>
              <a:buNone/>
              <a:defRPr sz="4480"/>
            </a:lvl8pPr>
            <a:lvl9pPr lvl="8" algn="ctr">
              <a:lnSpc>
                <a:spcPct val="100000"/>
              </a:lnSpc>
              <a:spcBef>
                <a:spcPts val="0"/>
              </a:spcBef>
              <a:spcAft>
                <a:spcPts val="0"/>
              </a:spcAft>
              <a:buSzPts val="2800"/>
              <a:buNone/>
              <a:defRPr sz="4480"/>
            </a:lvl9pPr>
          </a:lstStyle>
          <a:p>
            <a:endParaRPr/>
          </a:p>
        </p:txBody>
      </p:sp>
      <p:sp>
        <p:nvSpPr>
          <p:cNvPr id="12" name="Google Shape;12;p2"/>
          <p:cNvSpPr txBox="1">
            <a:spLocks noGrp="1"/>
          </p:cNvSpPr>
          <p:nvPr>
            <p:ph type="sldNum" idx="12"/>
          </p:nvPr>
        </p:nvSpPr>
        <p:spPr>
          <a:xfrm>
            <a:off x="13555933" y="7461147"/>
            <a:ext cx="877920" cy="6297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47520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361" y="0"/>
            <a:ext cx="14630405" cy="8236746"/>
          </a:xfrm>
          <a:prstGeom prst="rect">
            <a:avLst/>
          </a:prstGeom>
          <a:noFill/>
          <a:ln>
            <a:noFill/>
          </a:ln>
        </p:spPr>
      </p:pic>
      <p:pic>
        <p:nvPicPr>
          <p:cNvPr id="55" name="Google Shape;55;p13"/>
          <p:cNvPicPr preferRelativeResize="0"/>
          <p:nvPr/>
        </p:nvPicPr>
        <p:blipFill>
          <a:blip r:embed="rId4">
            <a:alphaModFix/>
          </a:blip>
          <a:stretch>
            <a:fillRect/>
          </a:stretch>
        </p:blipFill>
        <p:spPr>
          <a:xfrm>
            <a:off x="214961" y="191974"/>
            <a:ext cx="774520" cy="468040"/>
          </a:xfrm>
          <a:prstGeom prst="rect">
            <a:avLst/>
          </a:prstGeom>
          <a:noFill/>
          <a:ln>
            <a:noFill/>
          </a:ln>
        </p:spPr>
      </p:pic>
      <p:sp>
        <p:nvSpPr>
          <p:cNvPr id="56" name="Google Shape;56;p13"/>
          <p:cNvSpPr txBox="1"/>
          <p:nvPr/>
        </p:nvSpPr>
        <p:spPr>
          <a:xfrm>
            <a:off x="8576760" y="1562439"/>
            <a:ext cx="5473892" cy="849415"/>
          </a:xfrm>
          <a:prstGeom prst="rect">
            <a:avLst/>
          </a:prstGeom>
          <a:noFill/>
          <a:ln>
            <a:noFill/>
          </a:ln>
        </p:spPr>
        <p:txBody>
          <a:bodyPr spcFirstLastPara="1" wrap="square" lIns="146280" tIns="146280" rIns="146280" bIns="146280" anchor="t" anchorCtr="0">
            <a:spAutoFit/>
          </a:bodyPr>
          <a:lstStyle/>
          <a:p>
            <a:r>
              <a:rPr lang="en" sz="3600" b="1">
                <a:solidFill>
                  <a:schemeClr val="lt1"/>
                </a:solidFill>
                <a:latin typeface="Montserrat"/>
                <a:ea typeface="Montserrat"/>
                <a:cs typeface="Montserrat"/>
                <a:sym typeface="Montserrat"/>
              </a:rPr>
              <a:t>FL3XX </a:t>
            </a:r>
            <a:r>
              <a:rPr lang="en-US" sz="3600" b="1">
                <a:solidFill>
                  <a:schemeClr val="lt1"/>
                </a:solidFill>
                <a:latin typeface="Montserrat"/>
              </a:rPr>
              <a:t>Pricing Engine</a:t>
            </a:r>
            <a:endParaRPr sz="3600" b="1">
              <a:solidFill>
                <a:schemeClr val="lt1"/>
              </a:solidFill>
              <a:latin typeface="Montserrat"/>
              <a:sym typeface="Montserrat"/>
            </a:endParaRPr>
          </a:p>
        </p:txBody>
      </p:sp>
      <p:sp>
        <p:nvSpPr>
          <p:cNvPr id="57" name="Google Shape;57;p13"/>
          <p:cNvSpPr txBox="1"/>
          <p:nvPr/>
        </p:nvSpPr>
        <p:spPr>
          <a:xfrm>
            <a:off x="8576760" y="2350300"/>
            <a:ext cx="5509004" cy="726304"/>
          </a:xfrm>
          <a:prstGeom prst="rect">
            <a:avLst/>
          </a:prstGeom>
          <a:noFill/>
          <a:ln>
            <a:noFill/>
          </a:ln>
        </p:spPr>
        <p:txBody>
          <a:bodyPr spcFirstLastPara="1" wrap="square" lIns="146280" tIns="146280" rIns="146280" bIns="146280" anchor="t" anchorCtr="0">
            <a:spAutoFit/>
          </a:bodyPr>
          <a:lstStyle/>
          <a:p>
            <a:r>
              <a:rPr lang="en-US" sz="2800">
                <a:solidFill>
                  <a:schemeClr val="bg2"/>
                </a:solidFill>
                <a:latin typeface="Lora" pitchFamily="34" charset="0"/>
                <a:ea typeface="Lora" pitchFamily="34" charset="-122"/>
                <a:cs typeface="Lora" pitchFamily="34" charset="-120"/>
              </a:rPr>
              <a:t>Unlock Your Pricing Potential</a:t>
            </a:r>
            <a:endParaRPr sz="320">
              <a:solidFill>
                <a:schemeClr val="bg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0" y="0"/>
            <a:ext cx="14630400" cy="852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5400000" scaled="1"/>
            <a:tileRect/>
          </a:gra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65" name="Google Shape;65;p14"/>
          <p:cNvSpPr/>
          <p:nvPr/>
        </p:nvSpPr>
        <p:spPr>
          <a:xfrm>
            <a:off x="0" y="8157400"/>
            <a:ext cx="14630400" cy="720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pic>
        <p:nvPicPr>
          <p:cNvPr id="66" name="Google Shape;66;p14"/>
          <p:cNvPicPr preferRelativeResize="0"/>
          <p:nvPr/>
        </p:nvPicPr>
        <p:blipFill>
          <a:blip r:embed="rId3">
            <a:alphaModFix/>
          </a:blip>
          <a:stretch>
            <a:fillRect/>
          </a:stretch>
        </p:blipFill>
        <p:spPr>
          <a:xfrm>
            <a:off x="214961" y="191974"/>
            <a:ext cx="774520" cy="468040"/>
          </a:xfrm>
          <a:prstGeom prst="rect">
            <a:avLst/>
          </a:prstGeom>
          <a:noFill/>
          <a:ln>
            <a:noFill/>
          </a:ln>
        </p:spPr>
      </p:pic>
      <p:pic>
        <p:nvPicPr>
          <p:cNvPr id="67" name="Google Shape;67;p14"/>
          <p:cNvPicPr preferRelativeResize="0"/>
          <p:nvPr/>
        </p:nvPicPr>
        <p:blipFill>
          <a:blip r:embed="rId4">
            <a:alphaModFix/>
          </a:blip>
          <a:stretch>
            <a:fillRect/>
          </a:stretch>
        </p:blipFill>
        <p:spPr>
          <a:xfrm>
            <a:off x="13037400" y="7769158"/>
            <a:ext cx="1507958" cy="291600"/>
          </a:xfrm>
          <a:prstGeom prst="rect">
            <a:avLst/>
          </a:prstGeom>
          <a:noFill/>
          <a:ln>
            <a:noFill/>
          </a:ln>
        </p:spPr>
      </p:pic>
      <p:sp>
        <p:nvSpPr>
          <p:cNvPr id="68" name="Google Shape;68;p14"/>
          <p:cNvSpPr txBox="1"/>
          <p:nvPr/>
        </p:nvSpPr>
        <p:spPr>
          <a:xfrm>
            <a:off x="1137685" y="56686"/>
            <a:ext cx="10707094" cy="738615"/>
          </a:xfrm>
          <a:prstGeom prst="rect">
            <a:avLst/>
          </a:prstGeom>
          <a:noFill/>
          <a:ln>
            <a:noFill/>
          </a:ln>
        </p:spPr>
        <p:txBody>
          <a:bodyPr spcFirstLastPara="1" wrap="square" lIns="146280" tIns="146280" rIns="146280" bIns="146280" anchor="t" anchorCtr="0">
            <a:spAutoFit/>
          </a:bodyPr>
          <a:lstStyle/>
          <a:p>
            <a:r>
              <a:rPr lang="en-US" sz="2880" b="1">
                <a:solidFill>
                  <a:srgbClr val="F15A2A"/>
                </a:solidFill>
                <a:latin typeface="Montserrat"/>
                <a:ea typeface="Montserrat"/>
                <a:cs typeface="Montserrat"/>
                <a:sym typeface="Montserrat"/>
              </a:rPr>
              <a:t>Modules: </a:t>
            </a:r>
            <a:r>
              <a:rPr lang="en-US" sz="2880" b="1">
                <a:solidFill>
                  <a:schemeClr val="bg2"/>
                </a:solidFill>
                <a:latin typeface="Montserrat"/>
                <a:ea typeface="Montserrat"/>
                <a:cs typeface="Montserrat"/>
                <a:sym typeface="Montserrat"/>
              </a:rPr>
              <a:t>The Building Blocks of Your Pricing</a:t>
            </a:r>
          </a:p>
        </p:txBody>
      </p:sp>
      <p:sp>
        <p:nvSpPr>
          <p:cNvPr id="19" name="Shape 3">
            <a:extLst>
              <a:ext uri="{FF2B5EF4-FFF2-40B4-BE49-F238E27FC236}">
                <a16:creationId xmlns:a16="http://schemas.microsoft.com/office/drawing/2014/main" id="{85F00CF1-0125-F540-8EEB-BDF084A0713C}"/>
              </a:ext>
            </a:extLst>
          </p:cNvPr>
          <p:cNvSpPr/>
          <p:nvPr/>
        </p:nvSpPr>
        <p:spPr>
          <a:xfrm>
            <a:off x="818674" y="4353184"/>
            <a:ext cx="11383049" cy="45719"/>
          </a:xfrm>
          <a:prstGeom prst="rect">
            <a:avLst/>
          </a:prstGeom>
          <a:solidFill>
            <a:srgbClr val="EA782A"/>
          </a:solidFill>
          <a:ln/>
        </p:spPr>
        <p:txBody>
          <a:bodyPr/>
          <a:lstStyle/>
          <a:p>
            <a:endParaRPr lang="en-US"/>
          </a:p>
        </p:txBody>
      </p:sp>
      <p:sp>
        <p:nvSpPr>
          <p:cNvPr id="20" name="Shape 4">
            <a:extLst>
              <a:ext uri="{FF2B5EF4-FFF2-40B4-BE49-F238E27FC236}">
                <a16:creationId xmlns:a16="http://schemas.microsoft.com/office/drawing/2014/main" id="{9116A667-1BC5-E4FF-EFA2-EDD3BD9EC850}"/>
              </a:ext>
            </a:extLst>
          </p:cNvPr>
          <p:cNvSpPr/>
          <p:nvPr/>
        </p:nvSpPr>
        <p:spPr>
          <a:xfrm>
            <a:off x="2501564" y="3903503"/>
            <a:ext cx="45719" cy="449741"/>
          </a:xfrm>
          <a:prstGeom prst="rect">
            <a:avLst/>
          </a:prstGeom>
          <a:solidFill>
            <a:srgbClr val="EA782A"/>
          </a:solidFill>
          <a:ln/>
        </p:spPr>
        <p:txBody>
          <a:bodyPr/>
          <a:lstStyle/>
          <a:p>
            <a:endParaRPr lang="en-US"/>
          </a:p>
        </p:txBody>
      </p:sp>
      <p:sp>
        <p:nvSpPr>
          <p:cNvPr id="21" name="Shape 5">
            <a:extLst>
              <a:ext uri="{FF2B5EF4-FFF2-40B4-BE49-F238E27FC236}">
                <a16:creationId xmlns:a16="http://schemas.microsoft.com/office/drawing/2014/main" id="{2CF02BCB-877F-422D-71B2-EC86D7D9FBBE}"/>
              </a:ext>
            </a:extLst>
          </p:cNvPr>
          <p:cNvSpPr/>
          <p:nvPr/>
        </p:nvSpPr>
        <p:spPr>
          <a:xfrm>
            <a:off x="2352913" y="4201111"/>
            <a:ext cx="349925" cy="349925"/>
          </a:xfrm>
          <a:prstGeom prst="roundRect">
            <a:avLst>
              <a:gd name="adj" fmla="val 13335"/>
            </a:avLst>
          </a:prstGeom>
          <a:solidFill>
            <a:schemeClr val="bg2">
              <a:lumMod val="25000"/>
            </a:schemeClr>
          </a:solidFill>
          <a:ln/>
        </p:spPr>
        <p:txBody>
          <a:bodyPr/>
          <a:lstStyle/>
          <a:p>
            <a:endParaRPr lang="en-US"/>
          </a:p>
        </p:txBody>
      </p:sp>
      <p:sp>
        <p:nvSpPr>
          <p:cNvPr id="22" name="Text 6">
            <a:extLst>
              <a:ext uri="{FF2B5EF4-FFF2-40B4-BE49-F238E27FC236}">
                <a16:creationId xmlns:a16="http://schemas.microsoft.com/office/drawing/2014/main" id="{418D1C44-739B-B1CF-B0A7-0E5F51809D09}"/>
              </a:ext>
            </a:extLst>
          </p:cNvPr>
          <p:cNvSpPr/>
          <p:nvPr/>
        </p:nvSpPr>
        <p:spPr>
          <a:xfrm>
            <a:off x="2475668" y="4207273"/>
            <a:ext cx="85011" cy="291703"/>
          </a:xfrm>
          <a:prstGeom prst="rect">
            <a:avLst/>
          </a:prstGeom>
          <a:noFill/>
          <a:ln/>
        </p:spPr>
        <p:txBody>
          <a:bodyPr wrap="none" rtlCol="0" anchor="t"/>
          <a:lstStyle/>
          <a:p>
            <a:pPr marL="0" indent="0" algn="ctr">
              <a:lnSpc>
                <a:spcPts val="2296"/>
              </a:lnSpc>
              <a:buNone/>
            </a:pPr>
            <a:r>
              <a:rPr lang="en-US" sz="1837">
                <a:solidFill>
                  <a:schemeClr val="bg1">
                    <a:lumMod val="95000"/>
                  </a:schemeClr>
                </a:solidFill>
                <a:latin typeface="Lora" pitchFamily="34" charset="0"/>
                <a:ea typeface="Lora" pitchFamily="34" charset="-122"/>
                <a:cs typeface="Lora" pitchFamily="34" charset="-120"/>
              </a:rPr>
              <a:t>1</a:t>
            </a:r>
            <a:endParaRPr lang="en-US" sz="1837">
              <a:solidFill>
                <a:schemeClr val="bg1">
                  <a:lumMod val="95000"/>
                </a:schemeClr>
              </a:solidFill>
            </a:endParaRPr>
          </a:p>
        </p:txBody>
      </p:sp>
      <p:sp>
        <p:nvSpPr>
          <p:cNvPr id="23" name="Text 7">
            <a:extLst>
              <a:ext uri="{FF2B5EF4-FFF2-40B4-BE49-F238E27FC236}">
                <a16:creationId xmlns:a16="http://schemas.microsoft.com/office/drawing/2014/main" id="{71871313-8627-809B-1A3E-26C2BA94FD7C}"/>
              </a:ext>
            </a:extLst>
          </p:cNvPr>
          <p:cNvSpPr/>
          <p:nvPr/>
        </p:nvSpPr>
        <p:spPr>
          <a:xfrm>
            <a:off x="1546028" y="1576051"/>
            <a:ext cx="1944172" cy="243007"/>
          </a:xfrm>
          <a:prstGeom prst="rect">
            <a:avLst/>
          </a:prstGeom>
          <a:noFill/>
          <a:ln/>
        </p:spPr>
        <p:txBody>
          <a:bodyPr wrap="none" rtlCol="0" anchor="t"/>
          <a:lstStyle/>
          <a:p>
            <a:pPr marL="0" indent="0" algn="ctr">
              <a:lnSpc>
                <a:spcPts val="1914"/>
              </a:lnSpc>
              <a:buNone/>
            </a:pPr>
            <a:r>
              <a:rPr lang="en-US" sz="2400" b="1">
                <a:solidFill>
                  <a:srgbClr val="F15A2A"/>
                </a:solidFill>
                <a:latin typeface="Montserrat"/>
              </a:rPr>
              <a:t>Define Modules</a:t>
            </a:r>
          </a:p>
        </p:txBody>
      </p:sp>
      <p:sp>
        <p:nvSpPr>
          <p:cNvPr id="24" name="Text 8">
            <a:extLst>
              <a:ext uri="{FF2B5EF4-FFF2-40B4-BE49-F238E27FC236}">
                <a16:creationId xmlns:a16="http://schemas.microsoft.com/office/drawing/2014/main" id="{465BA908-1E08-C5F0-54B1-028DFABE96E4}"/>
              </a:ext>
            </a:extLst>
          </p:cNvPr>
          <p:cNvSpPr/>
          <p:nvPr/>
        </p:nvSpPr>
        <p:spPr>
          <a:xfrm>
            <a:off x="962825" y="2002779"/>
            <a:ext cx="3168916" cy="1634756"/>
          </a:xfrm>
          <a:prstGeom prst="rect">
            <a:avLst/>
          </a:prstGeom>
          <a:noFill/>
          <a:ln/>
        </p:spPr>
        <p:txBody>
          <a:bodyPr wrap="square" rtlCol="0" anchor="t"/>
          <a:lstStyle/>
          <a:p>
            <a:pPr marL="0" indent="0" algn="ctr">
              <a:lnSpc>
                <a:spcPts val="1960"/>
              </a:lnSpc>
              <a:buNone/>
            </a:pPr>
            <a:r>
              <a:rPr lang="en-US" sz="1225">
                <a:solidFill>
                  <a:schemeClr val="bg2">
                    <a:lumMod val="25000"/>
                  </a:schemeClr>
                </a:solidFill>
                <a:latin typeface="Source Sans Pro" pitchFamily="34" charset="0"/>
                <a:ea typeface="Source Sans Pro" pitchFamily="34" charset="-122"/>
                <a:cs typeface="Source Sans Pro" pitchFamily="34" charset="-120"/>
              </a:rPr>
              <a:t>Modules are the fundamental building blocks of the Pricing Engine. They allow you to group and define specific pricing </a:t>
            </a:r>
            <a:r>
              <a:rPr lang="pl-PL" sz="1225" err="1">
                <a:solidFill>
                  <a:schemeClr val="bg2">
                    <a:lumMod val="25000"/>
                  </a:schemeClr>
                </a:solidFill>
                <a:latin typeface="Source Sans Pro" pitchFamily="34" charset="0"/>
                <a:ea typeface="Source Sans Pro" pitchFamily="34" charset="-122"/>
                <a:cs typeface="Source Sans Pro" pitchFamily="34" charset="-120"/>
              </a:rPr>
              <a:t>line</a:t>
            </a:r>
            <a:r>
              <a:rPr lang="pl-PL" sz="1225">
                <a:solidFill>
                  <a:schemeClr val="bg2">
                    <a:lumMod val="25000"/>
                  </a:schemeClr>
                </a:solidFill>
                <a:latin typeface="Source Sans Pro" pitchFamily="34" charset="0"/>
                <a:ea typeface="Source Sans Pro" pitchFamily="34" charset="-122"/>
                <a:cs typeface="Source Sans Pro" pitchFamily="34" charset="-120"/>
              </a:rPr>
              <a:t> </a:t>
            </a:r>
            <a:r>
              <a:rPr lang="en-US" sz="1225">
                <a:solidFill>
                  <a:schemeClr val="bg2">
                    <a:lumMod val="25000"/>
                  </a:schemeClr>
                </a:solidFill>
                <a:latin typeface="Source Sans Pro" pitchFamily="34" charset="0"/>
                <a:ea typeface="Source Sans Pro" pitchFamily="34" charset="-122"/>
                <a:cs typeface="Source Sans Pro" pitchFamily="34" charset="-120"/>
              </a:rPr>
              <a:t>items based on your unique requirements. Each module can have its own set of conditions and pricing calculations</a:t>
            </a:r>
            <a:r>
              <a:rPr lang="pl-PL" sz="1225">
                <a:solidFill>
                  <a:schemeClr val="bg2">
                    <a:lumMod val="25000"/>
                  </a:schemeClr>
                </a:solidFill>
                <a:latin typeface="Source Sans Pro" pitchFamily="34" charset="0"/>
                <a:ea typeface="Source Sans Pro" pitchFamily="34" charset="-122"/>
                <a:cs typeface="Source Sans Pro" pitchFamily="34" charset="-120"/>
              </a:rPr>
              <a:t> </a:t>
            </a:r>
            <a:r>
              <a:rPr lang="en-US" sz="1225">
                <a:solidFill>
                  <a:schemeClr val="bg2">
                    <a:lumMod val="25000"/>
                  </a:schemeClr>
                </a:solidFill>
                <a:latin typeface="Source Sans Pro" pitchFamily="34" charset="0"/>
                <a:ea typeface="Source Sans Pro" pitchFamily="34" charset="-122"/>
                <a:cs typeface="Source Sans Pro" pitchFamily="34" charset="-120"/>
              </a:rPr>
              <a:t>method, giving you the flexibility to tailor your pricing to different scenarios.</a:t>
            </a:r>
            <a:endParaRPr lang="en-US" sz="1225">
              <a:solidFill>
                <a:schemeClr val="bg2">
                  <a:lumMod val="25000"/>
                </a:schemeClr>
              </a:solidFill>
            </a:endParaRPr>
          </a:p>
        </p:txBody>
      </p:sp>
      <p:sp>
        <p:nvSpPr>
          <p:cNvPr id="25" name="Shape 9">
            <a:extLst>
              <a:ext uri="{FF2B5EF4-FFF2-40B4-BE49-F238E27FC236}">
                <a16:creationId xmlns:a16="http://schemas.microsoft.com/office/drawing/2014/main" id="{71B5FCC3-F0DF-B5E5-8022-A7DEADFDFB98}"/>
              </a:ext>
            </a:extLst>
          </p:cNvPr>
          <p:cNvSpPr/>
          <p:nvPr/>
        </p:nvSpPr>
        <p:spPr>
          <a:xfrm>
            <a:off x="5304193" y="4353065"/>
            <a:ext cx="45719" cy="544354"/>
          </a:xfrm>
          <a:prstGeom prst="rect">
            <a:avLst/>
          </a:prstGeom>
          <a:solidFill>
            <a:srgbClr val="EA782A"/>
          </a:solidFill>
          <a:ln/>
        </p:spPr>
        <p:txBody>
          <a:bodyPr/>
          <a:lstStyle/>
          <a:p>
            <a:endParaRPr lang="en-US"/>
          </a:p>
        </p:txBody>
      </p:sp>
      <p:sp>
        <p:nvSpPr>
          <p:cNvPr id="26" name="Shape 10">
            <a:extLst>
              <a:ext uri="{FF2B5EF4-FFF2-40B4-BE49-F238E27FC236}">
                <a16:creationId xmlns:a16="http://schemas.microsoft.com/office/drawing/2014/main" id="{9C990837-FDFA-A719-14C8-4469E184715E}"/>
              </a:ext>
            </a:extLst>
          </p:cNvPr>
          <p:cNvSpPr/>
          <p:nvPr/>
        </p:nvSpPr>
        <p:spPr>
          <a:xfrm>
            <a:off x="5138994" y="4207273"/>
            <a:ext cx="349925" cy="349925"/>
          </a:xfrm>
          <a:prstGeom prst="roundRect">
            <a:avLst>
              <a:gd name="adj" fmla="val 13335"/>
            </a:avLst>
          </a:prstGeom>
          <a:solidFill>
            <a:schemeClr val="bg2">
              <a:lumMod val="25000"/>
            </a:schemeClr>
          </a:solidFill>
          <a:ln/>
        </p:spPr>
        <p:txBody>
          <a:bodyPr/>
          <a:lstStyle/>
          <a:p>
            <a:endParaRPr lang="en-US"/>
          </a:p>
        </p:txBody>
      </p:sp>
      <p:sp>
        <p:nvSpPr>
          <p:cNvPr id="27" name="Text 11">
            <a:extLst>
              <a:ext uri="{FF2B5EF4-FFF2-40B4-BE49-F238E27FC236}">
                <a16:creationId xmlns:a16="http://schemas.microsoft.com/office/drawing/2014/main" id="{E212547D-0FCB-DEFA-DBC3-0D4B61EBC9C8}"/>
              </a:ext>
            </a:extLst>
          </p:cNvPr>
          <p:cNvSpPr/>
          <p:nvPr/>
        </p:nvSpPr>
        <p:spPr>
          <a:xfrm>
            <a:off x="5251270" y="4201111"/>
            <a:ext cx="125254" cy="291703"/>
          </a:xfrm>
          <a:prstGeom prst="rect">
            <a:avLst/>
          </a:prstGeom>
          <a:noFill/>
          <a:ln/>
        </p:spPr>
        <p:txBody>
          <a:bodyPr wrap="none" rtlCol="0" anchor="t"/>
          <a:lstStyle/>
          <a:p>
            <a:pPr marL="0" indent="0" algn="ctr">
              <a:lnSpc>
                <a:spcPts val="2296"/>
              </a:lnSpc>
              <a:buNone/>
            </a:pPr>
            <a:r>
              <a:rPr lang="en-US" sz="1837">
                <a:solidFill>
                  <a:schemeClr val="bg1">
                    <a:lumMod val="95000"/>
                  </a:schemeClr>
                </a:solidFill>
                <a:latin typeface="Lora" pitchFamily="34" charset="0"/>
                <a:ea typeface="Lora" pitchFamily="34" charset="-122"/>
                <a:cs typeface="Lora" pitchFamily="34" charset="-120"/>
              </a:rPr>
              <a:t>2</a:t>
            </a:r>
            <a:endParaRPr lang="en-US" sz="1837">
              <a:solidFill>
                <a:schemeClr val="bg1">
                  <a:lumMod val="95000"/>
                </a:schemeClr>
              </a:solidFill>
            </a:endParaRPr>
          </a:p>
        </p:txBody>
      </p:sp>
      <p:sp>
        <p:nvSpPr>
          <p:cNvPr id="28" name="Text 12">
            <a:extLst>
              <a:ext uri="{FF2B5EF4-FFF2-40B4-BE49-F238E27FC236}">
                <a16:creationId xmlns:a16="http://schemas.microsoft.com/office/drawing/2014/main" id="{3246081C-FF17-53AF-08DD-F0A65C20ADE7}"/>
              </a:ext>
            </a:extLst>
          </p:cNvPr>
          <p:cNvSpPr/>
          <p:nvPr/>
        </p:nvSpPr>
        <p:spPr>
          <a:xfrm>
            <a:off x="4341752" y="5052974"/>
            <a:ext cx="1944172" cy="243007"/>
          </a:xfrm>
          <a:prstGeom prst="rect">
            <a:avLst/>
          </a:prstGeom>
          <a:noFill/>
          <a:ln/>
        </p:spPr>
        <p:txBody>
          <a:bodyPr wrap="none" rtlCol="0" anchor="t"/>
          <a:lstStyle/>
          <a:p>
            <a:pPr marL="0" indent="0" algn="ctr">
              <a:lnSpc>
                <a:spcPts val="1914"/>
              </a:lnSpc>
              <a:buNone/>
            </a:pPr>
            <a:r>
              <a:rPr lang="en-US" sz="2400" b="1">
                <a:solidFill>
                  <a:srgbClr val="F15A2A"/>
                </a:solidFill>
                <a:latin typeface="Montserrat"/>
              </a:rPr>
              <a:t>Set</a:t>
            </a:r>
            <a:r>
              <a:rPr lang="en-US" sz="1531">
                <a:solidFill>
                  <a:srgbClr val="6EB9FC"/>
                </a:solidFill>
                <a:latin typeface="Lora" pitchFamily="34" charset="0"/>
                <a:ea typeface="Lora" pitchFamily="34" charset="-122"/>
                <a:cs typeface="Lora" pitchFamily="34" charset="-120"/>
              </a:rPr>
              <a:t> </a:t>
            </a:r>
            <a:r>
              <a:rPr lang="en-US" sz="2400" b="1">
                <a:solidFill>
                  <a:srgbClr val="F15A2A"/>
                </a:solidFill>
                <a:latin typeface="Montserrat"/>
              </a:rPr>
              <a:t>Conditions</a:t>
            </a:r>
          </a:p>
        </p:txBody>
      </p:sp>
      <p:sp>
        <p:nvSpPr>
          <p:cNvPr id="29" name="Text 13">
            <a:extLst>
              <a:ext uri="{FF2B5EF4-FFF2-40B4-BE49-F238E27FC236}">
                <a16:creationId xmlns:a16="http://schemas.microsoft.com/office/drawing/2014/main" id="{9A26D722-445C-5DD1-822E-58DFE84360A7}"/>
              </a:ext>
            </a:extLst>
          </p:cNvPr>
          <p:cNvSpPr/>
          <p:nvPr/>
        </p:nvSpPr>
        <p:spPr>
          <a:xfrm>
            <a:off x="3666338" y="5411032"/>
            <a:ext cx="3420371" cy="1989773"/>
          </a:xfrm>
          <a:prstGeom prst="rect">
            <a:avLst/>
          </a:prstGeom>
          <a:noFill/>
          <a:ln/>
        </p:spPr>
        <p:txBody>
          <a:bodyPr wrap="square" rtlCol="0" anchor="t"/>
          <a:lstStyle/>
          <a:p>
            <a:pPr marL="0" indent="0" algn="ctr">
              <a:lnSpc>
                <a:spcPts val="1960"/>
              </a:lnSpc>
              <a:buNone/>
            </a:pPr>
            <a:r>
              <a:rPr lang="en-US" sz="1225">
                <a:solidFill>
                  <a:schemeClr val="bg2">
                    <a:lumMod val="25000"/>
                  </a:schemeClr>
                </a:solidFill>
                <a:latin typeface="Source Sans Pro" pitchFamily="34" charset="0"/>
                <a:ea typeface="Source Sans Pro" pitchFamily="34" charset="-122"/>
                <a:cs typeface="Source Sans Pro" pitchFamily="34" charset="-120"/>
              </a:rPr>
              <a:t>Within each module, you can define conditions</a:t>
            </a:r>
            <a:r>
              <a:rPr lang="pl-PL" sz="1225">
                <a:solidFill>
                  <a:schemeClr val="bg2">
                    <a:lumMod val="25000"/>
                  </a:schemeClr>
                </a:solidFill>
                <a:latin typeface="Source Sans Pro" pitchFamily="34" charset="0"/>
                <a:ea typeface="Source Sans Pro" pitchFamily="34" charset="-122"/>
                <a:cs typeface="Source Sans Pro" pitchFamily="34" charset="-120"/>
              </a:rPr>
              <a:t> p</a:t>
            </a:r>
            <a:r>
              <a:rPr lang="en-US" sz="1225">
                <a:solidFill>
                  <a:schemeClr val="bg2">
                    <a:lumMod val="25000"/>
                  </a:schemeClr>
                </a:solidFill>
                <a:latin typeface="Source Sans Pro" pitchFamily="34" charset="0"/>
                <a:ea typeface="Source Sans Pro" pitchFamily="34" charset="-122"/>
                <a:cs typeface="Source Sans Pro" pitchFamily="34" charset="-120"/>
              </a:rPr>
              <a:t>that determine when a specific pricing item should be applied. These conditions can be based on a wide range of factors, such as aircraft type, customer type, flight dates, and more. By setting the right conditions, you can ensure your pricing is tailored to your specific business needs.</a:t>
            </a:r>
            <a:endParaRPr lang="en-US" sz="1225">
              <a:solidFill>
                <a:schemeClr val="bg2">
                  <a:lumMod val="25000"/>
                </a:schemeClr>
              </a:solidFill>
            </a:endParaRPr>
          </a:p>
        </p:txBody>
      </p:sp>
      <p:sp>
        <p:nvSpPr>
          <p:cNvPr id="30" name="Shape 14">
            <a:extLst>
              <a:ext uri="{FF2B5EF4-FFF2-40B4-BE49-F238E27FC236}">
                <a16:creationId xmlns:a16="http://schemas.microsoft.com/office/drawing/2014/main" id="{479D116E-B6CA-7697-5F75-20B5F354E739}"/>
              </a:ext>
            </a:extLst>
          </p:cNvPr>
          <p:cNvSpPr/>
          <p:nvPr/>
        </p:nvSpPr>
        <p:spPr>
          <a:xfrm>
            <a:off x="8785385" y="3786859"/>
            <a:ext cx="45719" cy="544354"/>
          </a:xfrm>
          <a:prstGeom prst="rect">
            <a:avLst/>
          </a:prstGeom>
          <a:solidFill>
            <a:srgbClr val="EA782A"/>
          </a:solidFill>
          <a:ln/>
        </p:spPr>
        <p:txBody>
          <a:bodyPr/>
          <a:lstStyle/>
          <a:p>
            <a:endParaRPr lang="en-US"/>
          </a:p>
        </p:txBody>
      </p:sp>
      <p:sp>
        <p:nvSpPr>
          <p:cNvPr id="31" name="Shape 15">
            <a:extLst>
              <a:ext uri="{FF2B5EF4-FFF2-40B4-BE49-F238E27FC236}">
                <a16:creationId xmlns:a16="http://schemas.microsoft.com/office/drawing/2014/main" id="{F9F77131-F870-33F6-1B45-CEA0CB911653}"/>
              </a:ext>
            </a:extLst>
          </p:cNvPr>
          <p:cNvSpPr/>
          <p:nvPr/>
        </p:nvSpPr>
        <p:spPr>
          <a:xfrm>
            <a:off x="8645206" y="4201111"/>
            <a:ext cx="349925" cy="349925"/>
          </a:xfrm>
          <a:prstGeom prst="roundRect">
            <a:avLst>
              <a:gd name="adj" fmla="val 13335"/>
            </a:avLst>
          </a:prstGeom>
          <a:solidFill>
            <a:schemeClr val="bg2">
              <a:lumMod val="25000"/>
            </a:schemeClr>
          </a:solidFill>
          <a:ln/>
        </p:spPr>
        <p:txBody>
          <a:bodyPr/>
          <a:lstStyle/>
          <a:p>
            <a:endParaRPr lang="en-US"/>
          </a:p>
        </p:txBody>
      </p:sp>
      <p:sp>
        <p:nvSpPr>
          <p:cNvPr id="32" name="Text 16">
            <a:extLst>
              <a:ext uri="{FF2B5EF4-FFF2-40B4-BE49-F238E27FC236}">
                <a16:creationId xmlns:a16="http://schemas.microsoft.com/office/drawing/2014/main" id="{F34EF325-5CC2-01E0-FB0A-B1FF75CAE96A}"/>
              </a:ext>
            </a:extLst>
          </p:cNvPr>
          <p:cNvSpPr/>
          <p:nvPr/>
        </p:nvSpPr>
        <p:spPr>
          <a:xfrm>
            <a:off x="8749353" y="4184674"/>
            <a:ext cx="130016" cy="291703"/>
          </a:xfrm>
          <a:prstGeom prst="rect">
            <a:avLst/>
          </a:prstGeom>
          <a:noFill/>
          <a:ln/>
        </p:spPr>
        <p:txBody>
          <a:bodyPr wrap="none" rtlCol="0" anchor="t"/>
          <a:lstStyle/>
          <a:p>
            <a:pPr marL="0" indent="0" algn="ctr">
              <a:lnSpc>
                <a:spcPts val="2296"/>
              </a:lnSpc>
              <a:buNone/>
            </a:pPr>
            <a:r>
              <a:rPr lang="en-US" sz="1837">
                <a:solidFill>
                  <a:schemeClr val="bg1">
                    <a:lumMod val="95000"/>
                  </a:schemeClr>
                </a:solidFill>
                <a:latin typeface="Lora" pitchFamily="34" charset="0"/>
                <a:ea typeface="Lora" pitchFamily="34" charset="-122"/>
                <a:cs typeface="Lora" pitchFamily="34" charset="-120"/>
              </a:rPr>
              <a:t>3</a:t>
            </a:r>
            <a:endParaRPr lang="en-US" sz="1837">
              <a:solidFill>
                <a:schemeClr val="bg1">
                  <a:lumMod val="95000"/>
                </a:schemeClr>
              </a:solidFill>
            </a:endParaRPr>
          </a:p>
        </p:txBody>
      </p:sp>
      <p:sp>
        <p:nvSpPr>
          <p:cNvPr id="33" name="Text 17">
            <a:extLst>
              <a:ext uri="{FF2B5EF4-FFF2-40B4-BE49-F238E27FC236}">
                <a16:creationId xmlns:a16="http://schemas.microsoft.com/office/drawing/2014/main" id="{EDCA648A-1D03-8B03-E0B5-C3685EF76FD4}"/>
              </a:ext>
            </a:extLst>
          </p:cNvPr>
          <p:cNvSpPr/>
          <p:nvPr/>
        </p:nvSpPr>
        <p:spPr>
          <a:xfrm>
            <a:off x="7714972" y="1572824"/>
            <a:ext cx="2210395" cy="243007"/>
          </a:xfrm>
          <a:prstGeom prst="rect">
            <a:avLst/>
          </a:prstGeom>
          <a:noFill/>
          <a:ln/>
        </p:spPr>
        <p:txBody>
          <a:bodyPr wrap="none" rtlCol="0" anchor="t"/>
          <a:lstStyle/>
          <a:p>
            <a:pPr algn="ctr">
              <a:lnSpc>
                <a:spcPts val="1914"/>
              </a:lnSpc>
            </a:pPr>
            <a:r>
              <a:rPr lang="en-US" sz="2400" b="1">
                <a:solidFill>
                  <a:srgbClr val="F15A2A"/>
                </a:solidFill>
                <a:latin typeface="Montserrat"/>
              </a:rPr>
              <a:t>Customize Pricing Items</a:t>
            </a:r>
          </a:p>
        </p:txBody>
      </p:sp>
      <p:sp>
        <p:nvSpPr>
          <p:cNvPr id="34" name="Text 18">
            <a:extLst>
              <a:ext uri="{FF2B5EF4-FFF2-40B4-BE49-F238E27FC236}">
                <a16:creationId xmlns:a16="http://schemas.microsoft.com/office/drawing/2014/main" id="{995A02C9-B12F-EF48-FD5B-879CAE467D2C}"/>
              </a:ext>
            </a:extLst>
          </p:cNvPr>
          <p:cNvSpPr/>
          <p:nvPr/>
        </p:nvSpPr>
        <p:spPr>
          <a:xfrm>
            <a:off x="7000583" y="2005366"/>
            <a:ext cx="3460963" cy="1989773"/>
          </a:xfrm>
          <a:prstGeom prst="rect">
            <a:avLst/>
          </a:prstGeom>
          <a:noFill/>
          <a:ln/>
        </p:spPr>
        <p:txBody>
          <a:bodyPr wrap="square" rtlCol="0" anchor="t"/>
          <a:lstStyle/>
          <a:p>
            <a:pPr marL="0" indent="0" algn="ctr">
              <a:lnSpc>
                <a:spcPts val="1960"/>
              </a:lnSpc>
              <a:buNone/>
            </a:pPr>
            <a:r>
              <a:rPr lang="en-US" sz="1225">
                <a:solidFill>
                  <a:schemeClr val="bg2">
                    <a:lumMod val="25000"/>
                  </a:schemeClr>
                </a:solidFill>
                <a:latin typeface="Source Sans Pro" pitchFamily="34" charset="0"/>
                <a:ea typeface="Source Sans Pro" pitchFamily="34" charset="-122"/>
                <a:cs typeface="Source Sans Pro" pitchFamily="34" charset="-120"/>
              </a:rPr>
              <a:t>Once you've set the conditions, you can specify the price, currency, and calculation method, such as using flight hours, distance, or a fixed amount. You can also apply multipliers or set minimum and maximum values to further refine your pricing calculations.</a:t>
            </a:r>
            <a:endParaRPr lang="en-US" sz="1225">
              <a:solidFill>
                <a:schemeClr val="bg2">
                  <a:lumMod val="25000"/>
                </a:schemeClr>
              </a:solidFill>
            </a:endParaRPr>
          </a:p>
        </p:txBody>
      </p:sp>
      <p:pic>
        <p:nvPicPr>
          <p:cNvPr id="5" name="Picture 4" descr="A screenshot of a computer&#10;&#10;Description automatically generated">
            <a:extLst>
              <a:ext uri="{FF2B5EF4-FFF2-40B4-BE49-F238E27FC236}">
                <a16:creationId xmlns:a16="http://schemas.microsoft.com/office/drawing/2014/main" id="{5262FF6C-7767-2FDC-F20E-9AD3E791024F}"/>
              </a:ext>
            </a:extLst>
          </p:cNvPr>
          <p:cNvPicPr>
            <a:picLocks noChangeAspect="1"/>
          </p:cNvPicPr>
          <p:nvPr/>
        </p:nvPicPr>
        <p:blipFill>
          <a:blip r:embed="rId5"/>
          <a:stretch>
            <a:fillRect/>
          </a:stretch>
        </p:blipFill>
        <p:spPr>
          <a:xfrm>
            <a:off x="7414335" y="4610497"/>
            <a:ext cx="7079376" cy="27803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0" y="0"/>
            <a:ext cx="14630400" cy="852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5400000" scaled="1"/>
            <a:tileRect/>
          </a:gra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65" name="Google Shape;65;p14"/>
          <p:cNvSpPr/>
          <p:nvPr/>
        </p:nvSpPr>
        <p:spPr>
          <a:xfrm>
            <a:off x="0" y="8157400"/>
            <a:ext cx="14630400" cy="720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pic>
        <p:nvPicPr>
          <p:cNvPr id="66" name="Google Shape;66;p14"/>
          <p:cNvPicPr preferRelativeResize="0"/>
          <p:nvPr/>
        </p:nvPicPr>
        <p:blipFill>
          <a:blip r:embed="rId3">
            <a:alphaModFix/>
          </a:blip>
          <a:stretch>
            <a:fillRect/>
          </a:stretch>
        </p:blipFill>
        <p:spPr>
          <a:xfrm>
            <a:off x="214961" y="191974"/>
            <a:ext cx="774520" cy="468040"/>
          </a:xfrm>
          <a:prstGeom prst="rect">
            <a:avLst/>
          </a:prstGeom>
          <a:noFill/>
          <a:ln>
            <a:noFill/>
          </a:ln>
        </p:spPr>
      </p:pic>
      <p:pic>
        <p:nvPicPr>
          <p:cNvPr id="67" name="Google Shape;67;p14"/>
          <p:cNvPicPr preferRelativeResize="0"/>
          <p:nvPr/>
        </p:nvPicPr>
        <p:blipFill>
          <a:blip r:embed="rId4">
            <a:alphaModFix/>
          </a:blip>
          <a:stretch>
            <a:fillRect/>
          </a:stretch>
        </p:blipFill>
        <p:spPr>
          <a:xfrm>
            <a:off x="13037400" y="7769158"/>
            <a:ext cx="1507958" cy="291600"/>
          </a:xfrm>
          <a:prstGeom prst="rect">
            <a:avLst/>
          </a:prstGeom>
          <a:noFill/>
          <a:ln>
            <a:noFill/>
          </a:ln>
        </p:spPr>
      </p:pic>
      <p:sp>
        <p:nvSpPr>
          <p:cNvPr id="68" name="Google Shape;68;p14"/>
          <p:cNvSpPr txBox="1"/>
          <p:nvPr/>
        </p:nvSpPr>
        <p:spPr>
          <a:xfrm>
            <a:off x="1137685" y="56686"/>
            <a:ext cx="10707094" cy="738615"/>
          </a:xfrm>
          <a:prstGeom prst="rect">
            <a:avLst/>
          </a:prstGeom>
          <a:noFill/>
          <a:ln>
            <a:noFill/>
          </a:ln>
        </p:spPr>
        <p:txBody>
          <a:bodyPr spcFirstLastPara="1" wrap="square" lIns="146280" tIns="146280" rIns="146280" bIns="146280" anchor="t" anchorCtr="0">
            <a:spAutoFit/>
          </a:bodyPr>
          <a:lstStyle/>
          <a:p>
            <a:r>
              <a:rPr lang="en-US" sz="2880" b="1">
                <a:solidFill>
                  <a:srgbClr val="F15A2A"/>
                </a:solidFill>
                <a:latin typeface="Montserrat"/>
                <a:ea typeface="Montserrat"/>
                <a:cs typeface="Montserrat"/>
                <a:sym typeface="Montserrat"/>
              </a:rPr>
              <a:t>Conditions: </a:t>
            </a:r>
            <a:r>
              <a:rPr lang="en-US" sz="2880" b="1">
                <a:solidFill>
                  <a:schemeClr val="bg2"/>
                </a:solidFill>
                <a:latin typeface="Montserrat"/>
              </a:rPr>
              <a:t>The Backbone of Your Pricing</a:t>
            </a:r>
            <a:endParaRPr lang="en-US" sz="2880" b="1">
              <a:solidFill>
                <a:schemeClr val="bg2"/>
              </a:solidFill>
              <a:latin typeface="Montserrat"/>
              <a:sym typeface="Montserrat"/>
            </a:endParaRPr>
          </a:p>
        </p:txBody>
      </p:sp>
      <p:pic>
        <p:nvPicPr>
          <p:cNvPr id="3" name="Picture 2" descr="A screenshot of a computer&#10;&#10;Description automatically generated">
            <a:extLst>
              <a:ext uri="{FF2B5EF4-FFF2-40B4-BE49-F238E27FC236}">
                <a16:creationId xmlns:a16="http://schemas.microsoft.com/office/drawing/2014/main" id="{A0034A4E-69EF-09D6-9892-5D72630573D1}"/>
              </a:ext>
            </a:extLst>
          </p:cNvPr>
          <p:cNvPicPr>
            <a:picLocks noChangeAspect="1"/>
          </p:cNvPicPr>
          <p:nvPr/>
        </p:nvPicPr>
        <p:blipFill>
          <a:blip r:embed="rId5"/>
          <a:stretch>
            <a:fillRect/>
          </a:stretch>
        </p:blipFill>
        <p:spPr>
          <a:xfrm>
            <a:off x="359800" y="1768547"/>
            <a:ext cx="5718260" cy="3657207"/>
          </a:xfrm>
          <a:prstGeom prst="rect">
            <a:avLst/>
          </a:prstGeom>
        </p:spPr>
      </p:pic>
      <p:sp>
        <p:nvSpPr>
          <p:cNvPr id="16" name="Shape 3">
            <a:extLst>
              <a:ext uri="{FF2B5EF4-FFF2-40B4-BE49-F238E27FC236}">
                <a16:creationId xmlns:a16="http://schemas.microsoft.com/office/drawing/2014/main" id="{FFD72BDF-E61E-738C-6DD5-DD4D52BA5EB7}"/>
              </a:ext>
            </a:extLst>
          </p:cNvPr>
          <p:cNvSpPr/>
          <p:nvPr/>
        </p:nvSpPr>
        <p:spPr>
          <a:xfrm>
            <a:off x="6569061" y="1795260"/>
            <a:ext cx="349925" cy="349925"/>
          </a:xfrm>
          <a:prstGeom prst="roundRect">
            <a:avLst>
              <a:gd name="adj" fmla="val 13335"/>
            </a:avLst>
          </a:prstGeom>
          <a:solidFill>
            <a:schemeClr val="bg2">
              <a:lumMod val="25000"/>
            </a:schemeClr>
          </a:solidFill>
          <a:ln/>
        </p:spPr>
        <p:txBody>
          <a:bodyPr/>
          <a:lstStyle/>
          <a:p>
            <a:endParaRPr lang="en-US"/>
          </a:p>
        </p:txBody>
      </p:sp>
      <p:sp>
        <p:nvSpPr>
          <p:cNvPr id="17" name="Text 4">
            <a:extLst>
              <a:ext uri="{FF2B5EF4-FFF2-40B4-BE49-F238E27FC236}">
                <a16:creationId xmlns:a16="http://schemas.microsoft.com/office/drawing/2014/main" id="{058EE361-AC4C-9E64-7576-E1F3BF68225E}"/>
              </a:ext>
            </a:extLst>
          </p:cNvPr>
          <p:cNvSpPr/>
          <p:nvPr/>
        </p:nvSpPr>
        <p:spPr>
          <a:xfrm>
            <a:off x="6688496" y="1794621"/>
            <a:ext cx="85011" cy="291703"/>
          </a:xfrm>
          <a:prstGeom prst="rect">
            <a:avLst/>
          </a:prstGeom>
          <a:noFill/>
          <a:ln/>
        </p:spPr>
        <p:txBody>
          <a:bodyPr wrap="none" rtlCol="0" anchor="t"/>
          <a:lstStyle/>
          <a:p>
            <a:pPr marL="0" indent="0" algn="ctr">
              <a:lnSpc>
                <a:spcPts val="2296"/>
              </a:lnSpc>
              <a:buNone/>
            </a:pPr>
            <a:r>
              <a:rPr lang="en-US" sz="1837">
                <a:solidFill>
                  <a:schemeClr val="bg1"/>
                </a:solidFill>
                <a:latin typeface="Lora" pitchFamily="34" charset="0"/>
                <a:ea typeface="Lora" pitchFamily="34" charset="-122"/>
                <a:cs typeface="Lora" pitchFamily="34" charset="-120"/>
              </a:rPr>
              <a:t>1</a:t>
            </a:r>
            <a:endParaRPr lang="en-US" sz="1837">
              <a:solidFill>
                <a:schemeClr val="bg1"/>
              </a:solidFill>
            </a:endParaRPr>
          </a:p>
        </p:txBody>
      </p:sp>
      <p:sp>
        <p:nvSpPr>
          <p:cNvPr id="18" name="Text 5">
            <a:extLst>
              <a:ext uri="{FF2B5EF4-FFF2-40B4-BE49-F238E27FC236}">
                <a16:creationId xmlns:a16="http://schemas.microsoft.com/office/drawing/2014/main" id="{72DE828E-9FDA-22FA-A99D-E14947D97F3F}"/>
              </a:ext>
            </a:extLst>
          </p:cNvPr>
          <p:cNvSpPr/>
          <p:nvPr/>
        </p:nvSpPr>
        <p:spPr>
          <a:xfrm>
            <a:off x="6955565" y="1710778"/>
            <a:ext cx="908844" cy="392589"/>
          </a:xfrm>
          <a:prstGeom prst="rect">
            <a:avLst/>
          </a:prstGeom>
          <a:noFill/>
          <a:ln/>
        </p:spPr>
        <p:txBody>
          <a:bodyPr wrap="none" rtlCol="0" anchor="t"/>
          <a:lstStyle/>
          <a:p>
            <a:pPr>
              <a:lnSpc>
                <a:spcPts val="1914"/>
              </a:lnSpc>
            </a:pPr>
            <a:r>
              <a:rPr lang="en-US" sz="1600" b="1">
                <a:solidFill>
                  <a:srgbClr val="F15A2A"/>
                </a:solidFill>
                <a:latin typeface="Montserrat"/>
              </a:rPr>
              <a:t>Comprehensive</a:t>
            </a:r>
            <a:br>
              <a:rPr lang="pl-PL" sz="1600" b="1">
                <a:solidFill>
                  <a:srgbClr val="F15A2A"/>
                </a:solidFill>
                <a:latin typeface="Montserrat"/>
              </a:rPr>
            </a:br>
            <a:r>
              <a:rPr lang="en-US" sz="1600" b="1">
                <a:solidFill>
                  <a:srgbClr val="F15A2A"/>
                </a:solidFill>
                <a:latin typeface="Montserrat"/>
              </a:rPr>
              <a:t>Conditions</a:t>
            </a:r>
          </a:p>
        </p:txBody>
      </p:sp>
      <p:sp>
        <p:nvSpPr>
          <p:cNvPr id="35" name="Text 6">
            <a:extLst>
              <a:ext uri="{FF2B5EF4-FFF2-40B4-BE49-F238E27FC236}">
                <a16:creationId xmlns:a16="http://schemas.microsoft.com/office/drawing/2014/main" id="{66EC8441-5D68-2063-4E2D-7F3E5757C76F}"/>
              </a:ext>
            </a:extLst>
          </p:cNvPr>
          <p:cNvSpPr/>
          <p:nvPr/>
        </p:nvSpPr>
        <p:spPr>
          <a:xfrm>
            <a:off x="6923823" y="2362380"/>
            <a:ext cx="2049367" cy="3233380"/>
          </a:xfrm>
          <a:prstGeom prst="rect">
            <a:avLst/>
          </a:prstGeom>
          <a:noFill/>
          <a:ln/>
        </p:spPr>
        <p:txBody>
          <a:bodyPr wrap="square" rtlCol="0" anchor="t"/>
          <a:lstStyle/>
          <a:p>
            <a:pPr marL="0" indent="0">
              <a:lnSpc>
                <a:spcPts val="1960"/>
              </a:lnSpc>
              <a:buNone/>
            </a:pPr>
            <a:r>
              <a:rPr lang="en-US" sz="1225">
                <a:latin typeface="Source Sans Pro" pitchFamily="34" charset="0"/>
                <a:ea typeface="Source Sans Pro" pitchFamily="34" charset="-122"/>
                <a:cs typeface="Source Sans Pro" pitchFamily="34" charset="-120"/>
              </a:rPr>
              <a:t>The Pricing Engine offers a wide range of conditions that you can use to tailor your pricing. These conditions cover various aspects of your business, such as account, aircraft, customer, flight details, and workflow. By carefully selecting and combining these conditions, you can create highly specific and tailored pricing rules.</a:t>
            </a:r>
            <a:endParaRPr lang="en-US" sz="1225"/>
          </a:p>
        </p:txBody>
      </p:sp>
      <p:sp>
        <p:nvSpPr>
          <p:cNvPr id="36" name="Shape 7">
            <a:extLst>
              <a:ext uri="{FF2B5EF4-FFF2-40B4-BE49-F238E27FC236}">
                <a16:creationId xmlns:a16="http://schemas.microsoft.com/office/drawing/2014/main" id="{B469C591-525C-664E-084D-6B773F0883BE}"/>
              </a:ext>
            </a:extLst>
          </p:cNvPr>
          <p:cNvSpPr/>
          <p:nvPr/>
        </p:nvSpPr>
        <p:spPr>
          <a:xfrm>
            <a:off x="8941669" y="1789172"/>
            <a:ext cx="349925" cy="349925"/>
          </a:xfrm>
          <a:prstGeom prst="roundRect">
            <a:avLst>
              <a:gd name="adj" fmla="val 13335"/>
            </a:avLst>
          </a:prstGeom>
          <a:solidFill>
            <a:schemeClr val="bg2">
              <a:lumMod val="25000"/>
            </a:schemeClr>
          </a:solidFill>
          <a:ln/>
        </p:spPr>
        <p:txBody>
          <a:bodyPr/>
          <a:lstStyle/>
          <a:p>
            <a:endParaRPr lang="en-US"/>
          </a:p>
        </p:txBody>
      </p:sp>
      <p:sp>
        <p:nvSpPr>
          <p:cNvPr id="37" name="Text 8">
            <a:extLst>
              <a:ext uri="{FF2B5EF4-FFF2-40B4-BE49-F238E27FC236}">
                <a16:creationId xmlns:a16="http://schemas.microsoft.com/office/drawing/2014/main" id="{9AA611FC-472B-718B-C8D7-158BD5816BC5}"/>
              </a:ext>
            </a:extLst>
          </p:cNvPr>
          <p:cNvSpPr/>
          <p:nvPr/>
        </p:nvSpPr>
        <p:spPr>
          <a:xfrm>
            <a:off x="9049493" y="1799186"/>
            <a:ext cx="125254" cy="291703"/>
          </a:xfrm>
          <a:prstGeom prst="rect">
            <a:avLst/>
          </a:prstGeom>
          <a:noFill/>
          <a:ln/>
        </p:spPr>
        <p:txBody>
          <a:bodyPr wrap="none" rtlCol="0" anchor="t"/>
          <a:lstStyle/>
          <a:p>
            <a:pPr marL="0" indent="0" algn="ctr">
              <a:lnSpc>
                <a:spcPts val="2296"/>
              </a:lnSpc>
              <a:buNone/>
            </a:pPr>
            <a:r>
              <a:rPr lang="en-US" sz="1837">
                <a:solidFill>
                  <a:schemeClr val="bg1"/>
                </a:solidFill>
                <a:latin typeface="Lora" pitchFamily="34" charset="0"/>
                <a:ea typeface="Lora" pitchFamily="34" charset="-122"/>
                <a:cs typeface="Lora" pitchFamily="34" charset="-120"/>
              </a:rPr>
              <a:t>2</a:t>
            </a:r>
            <a:endParaRPr lang="en-US" sz="1837">
              <a:solidFill>
                <a:schemeClr val="bg1"/>
              </a:solidFill>
            </a:endParaRPr>
          </a:p>
        </p:txBody>
      </p:sp>
      <p:sp>
        <p:nvSpPr>
          <p:cNvPr id="38" name="Text 9">
            <a:extLst>
              <a:ext uri="{FF2B5EF4-FFF2-40B4-BE49-F238E27FC236}">
                <a16:creationId xmlns:a16="http://schemas.microsoft.com/office/drawing/2014/main" id="{5986437D-BFB5-B1C6-5416-666572DA5944}"/>
              </a:ext>
            </a:extLst>
          </p:cNvPr>
          <p:cNvSpPr/>
          <p:nvPr/>
        </p:nvSpPr>
        <p:spPr>
          <a:xfrm>
            <a:off x="9463238" y="1710778"/>
            <a:ext cx="1708785" cy="486013"/>
          </a:xfrm>
          <a:prstGeom prst="rect">
            <a:avLst/>
          </a:prstGeom>
          <a:noFill/>
          <a:ln/>
        </p:spPr>
        <p:txBody>
          <a:bodyPr wrap="square" rtlCol="0" anchor="t"/>
          <a:lstStyle/>
          <a:p>
            <a:pPr marL="0" indent="0">
              <a:lnSpc>
                <a:spcPts val="1914"/>
              </a:lnSpc>
              <a:buNone/>
            </a:pPr>
            <a:r>
              <a:rPr lang="en-US" sz="1600" b="1">
                <a:solidFill>
                  <a:srgbClr val="F15A2A"/>
                </a:solidFill>
                <a:latin typeface="Montserrat"/>
              </a:rPr>
              <a:t>Advanced</a:t>
            </a:r>
            <a:r>
              <a:rPr lang="en-US" sz="1600">
                <a:solidFill>
                  <a:srgbClr val="6EB9FC"/>
                </a:solidFill>
                <a:latin typeface="Lora" pitchFamily="34" charset="0"/>
                <a:ea typeface="Lora" pitchFamily="34" charset="-122"/>
                <a:cs typeface="Lora" pitchFamily="34" charset="-120"/>
              </a:rPr>
              <a:t> </a:t>
            </a:r>
            <a:r>
              <a:rPr lang="en-US" sz="1600" b="1">
                <a:solidFill>
                  <a:srgbClr val="F15A2A"/>
                </a:solidFill>
                <a:latin typeface="Montserrat"/>
              </a:rPr>
              <a:t>Configuration</a:t>
            </a:r>
          </a:p>
        </p:txBody>
      </p:sp>
      <p:sp>
        <p:nvSpPr>
          <p:cNvPr id="39" name="Shape 11">
            <a:extLst>
              <a:ext uri="{FF2B5EF4-FFF2-40B4-BE49-F238E27FC236}">
                <a16:creationId xmlns:a16="http://schemas.microsoft.com/office/drawing/2014/main" id="{4125A47C-C482-93E6-5745-121D8CD1FF5F}"/>
              </a:ext>
            </a:extLst>
          </p:cNvPr>
          <p:cNvSpPr/>
          <p:nvPr/>
        </p:nvSpPr>
        <p:spPr>
          <a:xfrm>
            <a:off x="11308463" y="1795260"/>
            <a:ext cx="349925" cy="349925"/>
          </a:xfrm>
          <a:prstGeom prst="roundRect">
            <a:avLst>
              <a:gd name="adj" fmla="val 13335"/>
            </a:avLst>
          </a:prstGeom>
          <a:solidFill>
            <a:schemeClr val="bg2">
              <a:lumMod val="25000"/>
            </a:schemeClr>
          </a:solidFill>
          <a:ln/>
        </p:spPr>
        <p:txBody>
          <a:bodyPr/>
          <a:lstStyle/>
          <a:p>
            <a:endParaRPr lang="en-US"/>
          </a:p>
        </p:txBody>
      </p:sp>
      <p:sp>
        <p:nvSpPr>
          <p:cNvPr id="40" name="Text 12">
            <a:extLst>
              <a:ext uri="{FF2B5EF4-FFF2-40B4-BE49-F238E27FC236}">
                <a16:creationId xmlns:a16="http://schemas.microsoft.com/office/drawing/2014/main" id="{95E008D4-843E-8EBC-B745-DA5A0A6D2BE3}"/>
              </a:ext>
            </a:extLst>
          </p:cNvPr>
          <p:cNvSpPr/>
          <p:nvPr/>
        </p:nvSpPr>
        <p:spPr>
          <a:xfrm>
            <a:off x="11418358" y="1805273"/>
            <a:ext cx="130016" cy="291703"/>
          </a:xfrm>
          <a:prstGeom prst="rect">
            <a:avLst/>
          </a:prstGeom>
          <a:noFill/>
          <a:ln/>
        </p:spPr>
        <p:txBody>
          <a:bodyPr wrap="none" rtlCol="0" anchor="t"/>
          <a:lstStyle/>
          <a:p>
            <a:pPr marL="0" indent="0" algn="ctr">
              <a:lnSpc>
                <a:spcPts val="2296"/>
              </a:lnSpc>
              <a:buNone/>
            </a:pPr>
            <a:r>
              <a:rPr lang="en-US" sz="1837">
                <a:solidFill>
                  <a:schemeClr val="bg1"/>
                </a:solidFill>
                <a:latin typeface="Lora" pitchFamily="34" charset="0"/>
                <a:ea typeface="Lora" pitchFamily="34" charset="-122"/>
                <a:cs typeface="Lora" pitchFamily="34" charset="-120"/>
              </a:rPr>
              <a:t>3</a:t>
            </a:r>
            <a:endParaRPr lang="en-US" sz="1837">
              <a:solidFill>
                <a:schemeClr val="bg1"/>
              </a:solidFill>
            </a:endParaRPr>
          </a:p>
        </p:txBody>
      </p:sp>
      <p:sp>
        <p:nvSpPr>
          <p:cNvPr id="41" name="Text 13">
            <a:extLst>
              <a:ext uri="{FF2B5EF4-FFF2-40B4-BE49-F238E27FC236}">
                <a16:creationId xmlns:a16="http://schemas.microsoft.com/office/drawing/2014/main" id="{9D9C12A4-C26B-19D1-356B-BFE8E69A51D2}"/>
              </a:ext>
            </a:extLst>
          </p:cNvPr>
          <p:cNvSpPr/>
          <p:nvPr/>
        </p:nvSpPr>
        <p:spPr>
          <a:xfrm>
            <a:off x="11794828" y="1710778"/>
            <a:ext cx="1708785" cy="486013"/>
          </a:xfrm>
          <a:prstGeom prst="rect">
            <a:avLst/>
          </a:prstGeom>
          <a:noFill/>
          <a:ln/>
        </p:spPr>
        <p:txBody>
          <a:bodyPr wrap="square" rtlCol="0" anchor="t"/>
          <a:lstStyle/>
          <a:p>
            <a:pPr marL="0" indent="0">
              <a:lnSpc>
                <a:spcPts val="1914"/>
              </a:lnSpc>
              <a:buNone/>
            </a:pPr>
            <a:r>
              <a:rPr lang="en-US" sz="1600" b="1">
                <a:solidFill>
                  <a:srgbClr val="F15A2A"/>
                </a:solidFill>
                <a:latin typeface="Montserrat"/>
              </a:rPr>
              <a:t>Flexibility and Granularity</a:t>
            </a:r>
          </a:p>
        </p:txBody>
      </p:sp>
      <p:sp>
        <p:nvSpPr>
          <p:cNvPr id="42" name="Text 14">
            <a:extLst>
              <a:ext uri="{FF2B5EF4-FFF2-40B4-BE49-F238E27FC236}">
                <a16:creationId xmlns:a16="http://schemas.microsoft.com/office/drawing/2014/main" id="{F47B330F-6131-DE1D-5333-7BD85ECBB1EA}"/>
              </a:ext>
            </a:extLst>
          </p:cNvPr>
          <p:cNvSpPr/>
          <p:nvPr/>
        </p:nvSpPr>
        <p:spPr>
          <a:xfrm>
            <a:off x="11794828" y="2365412"/>
            <a:ext cx="1767602" cy="3233380"/>
          </a:xfrm>
          <a:prstGeom prst="rect">
            <a:avLst/>
          </a:prstGeom>
          <a:noFill/>
          <a:ln/>
        </p:spPr>
        <p:txBody>
          <a:bodyPr wrap="square" rtlCol="0" anchor="t"/>
          <a:lstStyle/>
          <a:p>
            <a:pPr marL="0" indent="0">
              <a:lnSpc>
                <a:spcPts val="1960"/>
              </a:lnSpc>
              <a:buNone/>
            </a:pPr>
            <a:r>
              <a:rPr lang="en-US" sz="1225">
                <a:latin typeface="Source Sans Pro" pitchFamily="34" charset="0"/>
                <a:ea typeface="Source Sans Pro" pitchFamily="34" charset="-122"/>
              </a:rPr>
              <a:t>The Pricing Engine's conditions can be applied at both the booking and leg level, providing you with the flexibility to adjust your pricing based on specific details of the trip. This granular level of control allows you to fine-tune your pricing to meet the needs of your customers and stay ahead of the competition.</a:t>
            </a:r>
          </a:p>
        </p:txBody>
      </p:sp>
      <p:sp>
        <p:nvSpPr>
          <p:cNvPr id="44" name="TextBox 43">
            <a:extLst>
              <a:ext uri="{FF2B5EF4-FFF2-40B4-BE49-F238E27FC236}">
                <a16:creationId xmlns:a16="http://schemas.microsoft.com/office/drawing/2014/main" id="{230A683B-10F0-E132-21E7-D70FC2F50C5E}"/>
              </a:ext>
            </a:extLst>
          </p:cNvPr>
          <p:cNvSpPr txBox="1"/>
          <p:nvPr/>
        </p:nvSpPr>
        <p:spPr>
          <a:xfrm>
            <a:off x="9464191" y="2365412"/>
            <a:ext cx="1844272" cy="3659913"/>
          </a:xfrm>
          <a:prstGeom prst="rect">
            <a:avLst/>
          </a:prstGeom>
          <a:noFill/>
        </p:spPr>
        <p:txBody>
          <a:bodyPr wrap="square">
            <a:spAutoFit/>
          </a:bodyPr>
          <a:lstStyle/>
          <a:p>
            <a:pPr marL="0" indent="0">
              <a:lnSpc>
                <a:spcPts val="1960"/>
              </a:lnSpc>
              <a:buNone/>
            </a:pPr>
            <a:r>
              <a:rPr lang="en-US" sz="1225">
                <a:latin typeface="Source Sans Pro" pitchFamily="34" charset="0"/>
                <a:ea typeface="Source Sans Pro" pitchFamily="34" charset="-122"/>
              </a:rPr>
              <a:t>The conditions in the Pricing Engine go beyond simple checks. They allow you to define complex logic using AND-OR operators, enabling you to create intricate pricing rules that cater to your unique business requirements. This level of customization ensures your pricing is optimized for maximum efficiency and competitiveness.</a:t>
            </a:r>
          </a:p>
        </p:txBody>
      </p:sp>
    </p:spTree>
    <p:extLst>
      <p:ext uri="{BB962C8B-B14F-4D97-AF65-F5344CB8AC3E}">
        <p14:creationId xmlns:p14="http://schemas.microsoft.com/office/powerpoint/2010/main" val="206094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017D131-9A50-759E-7B23-2E529BDE4D06}"/>
              </a:ext>
            </a:extLst>
          </p:cNvPr>
          <p:cNvPicPr>
            <a:picLocks noChangeAspect="1"/>
          </p:cNvPicPr>
          <p:nvPr/>
        </p:nvPicPr>
        <p:blipFill>
          <a:blip r:embed="rId3"/>
          <a:stretch>
            <a:fillRect/>
          </a:stretch>
        </p:blipFill>
        <p:spPr>
          <a:xfrm>
            <a:off x="7892986" y="852000"/>
            <a:ext cx="6530242" cy="6725971"/>
          </a:xfrm>
          <a:prstGeom prst="rect">
            <a:avLst/>
          </a:prstGeom>
        </p:spPr>
      </p:pic>
      <p:sp>
        <p:nvSpPr>
          <p:cNvPr id="64" name="Google Shape;64;p14"/>
          <p:cNvSpPr/>
          <p:nvPr/>
        </p:nvSpPr>
        <p:spPr>
          <a:xfrm>
            <a:off x="0" y="0"/>
            <a:ext cx="14630400" cy="852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5400000" scaled="1"/>
            <a:tileRect/>
          </a:gra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65" name="Google Shape;65;p14"/>
          <p:cNvSpPr/>
          <p:nvPr/>
        </p:nvSpPr>
        <p:spPr>
          <a:xfrm>
            <a:off x="0" y="8157400"/>
            <a:ext cx="14630400" cy="720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pic>
        <p:nvPicPr>
          <p:cNvPr id="66" name="Google Shape;66;p14"/>
          <p:cNvPicPr preferRelativeResize="0"/>
          <p:nvPr/>
        </p:nvPicPr>
        <p:blipFill>
          <a:blip r:embed="rId4">
            <a:alphaModFix/>
          </a:blip>
          <a:stretch>
            <a:fillRect/>
          </a:stretch>
        </p:blipFill>
        <p:spPr>
          <a:xfrm>
            <a:off x="214961" y="191974"/>
            <a:ext cx="774520" cy="468040"/>
          </a:xfrm>
          <a:prstGeom prst="rect">
            <a:avLst/>
          </a:prstGeom>
          <a:noFill/>
          <a:ln>
            <a:noFill/>
          </a:ln>
        </p:spPr>
      </p:pic>
      <p:pic>
        <p:nvPicPr>
          <p:cNvPr id="67" name="Google Shape;67;p14"/>
          <p:cNvPicPr preferRelativeResize="0"/>
          <p:nvPr/>
        </p:nvPicPr>
        <p:blipFill>
          <a:blip r:embed="rId5">
            <a:alphaModFix/>
          </a:blip>
          <a:stretch>
            <a:fillRect/>
          </a:stretch>
        </p:blipFill>
        <p:spPr>
          <a:xfrm>
            <a:off x="13037400" y="7769158"/>
            <a:ext cx="1507958" cy="291600"/>
          </a:xfrm>
          <a:prstGeom prst="rect">
            <a:avLst/>
          </a:prstGeom>
          <a:noFill/>
          <a:ln>
            <a:noFill/>
          </a:ln>
        </p:spPr>
      </p:pic>
      <p:sp>
        <p:nvSpPr>
          <p:cNvPr id="68" name="Google Shape;68;p14"/>
          <p:cNvSpPr txBox="1"/>
          <p:nvPr/>
        </p:nvSpPr>
        <p:spPr>
          <a:xfrm>
            <a:off x="1137685" y="56686"/>
            <a:ext cx="10707094" cy="738615"/>
          </a:xfrm>
          <a:prstGeom prst="rect">
            <a:avLst/>
          </a:prstGeom>
          <a:noFill/>
          <a:ln>
            <a:noFill/>
          </a:ln>
        </p:spPr>
        <p:txBody>
          <a:bodyPr spcFirstLastPara="1" wrap="square" lIns="146280" tIns="146280" rIns="146280" bIns="146280" anchor="t" anchorCtr="0">
            <a:spAutoFit/>
          </a:bodyPr>
          <a:lstStyle/>
          <a:p>
            <a:r>
              <a:rPr lang="pl-PL" sz="2880" b="1" err="1">
                <a:solidFill>
                  <a:srgbClr val="F15A2A"/>
                </a:solidFill>
                <a:latin typeface="Montserrat"/>
                <a:ea typeface="Montserrat"/>
                <a:cs typeface="Montserrat"/>
                <a:sym typeface="Montserrat"/>
              </a:rPr>
              <a:t>Rules</a:t>
            </a:r>
            <a:r>
              <a:rPr lang="en-US" sz="2880" b="1">
                <a:solidFill>
                  <a:srgbClr val="F15A2A"/>
                </a:solidFill>
                <a:latin typeface="Montserrat"/>
                <a:ea typeface="Montserrat"/>
                <a:cs typeface="Montserrat"/>
                <a:sym typeface="Montserrat"/>
              </a:rPr>
              <a:t>: </a:t>
            </a:r>
            <a:r>
              <a:rPr lang="en-US" sz="2880" b="1">
                <a:solidFill>
                  <a:schemeClr val="bg2"/>
                </a:solidFill>
                <a:latin typeface="Montserrat"/>
              </a:rPr>
              <a:t>Bridging Modules and Quotes</a:t>
            </a:r>
            <a:endParaRPr lang="en-US" sz="2880" b="1">
              <a:solidFill>
                <a:schemeClr val="bg2"/>
              </a:solidFill>
              <a:latin typeface="Montserrat"/>
              <a:sym typeface="Montserrat"/>
            </a:endParaRPr>
          </a:p>
        </p:txBody>
      </p:sp>
      <p:sp>
        <p:nvSpPr>
          <p:cNvPr id="5" name="Text 3">
            <a:extLst>
              <a:ext uri="{FF2B5EF4-FFF2-40B4-BE49-F238E27FC236}">
                <a16:creationId xmlns:a16="http://schemas.microsoft.com/office/drawing/2014/main" id="{E95FB675-52AC-CC49-81A5-05D81E3AFF8C}"/>
              </a:ext>
            </a:extLst>
          </p:cNvPr>
          <p:cNvSpPr/>
          <p:nvPr/>
        </p:nvSpPr>
        <p:spPr>
          <a:xfrm>
            <a:off x="318736" y="1267177"/>
            <a:ext cx="1453872" cy="486013"/>
          </a:xfrm>
          <a:prstGeom prst="rect">
            <a:avLst/>
          </a:prstGeom>
          <a:noFill/>
          <a:ln/>
        </p:spPr>
        <p:txBody>
          <a:bodyPr wrap="square" rtlCol="0" anchor="t"/>
          <a:lstStyle/>
          <a:p>
            <a:pPr marL="0" indent="0">
              <a:lnSpc>
                <a:spcPts val="1914"/>
              </a:lnSpc>
              <a:buNone/>
            </a:pPr>
            <a:r>
              <a:rPr lang="en-US" sz="1600" b="1">
                <a:solidFill>
                  <a:srgbClr val="F15A2A"/>
                </a:solidFill>
                <a:latin typeface="Montserrat"/>
              </a:rPr>
              <a:t>Understand Rules</a:t>
            </a:r>
          </a:p>
        </p:txBody>
      </p:sp>
      <p:sp>
        <p:nvSpPr>
          <p:cNvPr id="6" name="Text 4">
            <a:extLst>
              <a:ext uri="{FF2B5EF4-FFF2-40B4-BE49-F238E27FC236}">
                <a16:creationId xmlns:a16="http://schemas.microsoft.com/office/drawing/2014/main" id="{D27CFA4B-B21A-6D19-DE9E-3040E90F7C93}"/>
              </a:ext>
            </a:extLst>
          </p:cNvPr>
          <p:cNvSpPr/>
          <p:nvPr/>
        </p:nvSpPr>
        <p:spPr>
          <a:xfrm>
            <a:off x="1772608" y="1134943"/>
            <a:ext cx="6051193" cy="1152469"/>
          </a:xfrm>
          <a:prstGeom prst="rect">
            <a:avLst/>
          </a:prstGeom>
          <a:noFill/>
          <a:ln/>
        </p:spPr>
        <p:txBody>
          <a:bodyPr wrap="square" rtlCol="0" anchor="t"/>
          <a:lstStyle/>
          <a:p>
            <a:pPr marL="0" indent="0" algn="just">
              <a:lnSpc>
                <a:spcPts val="1960"/>
              </a:lnSpc>
              <a:buNone/>
            </a:pPr>
            <a:r>
              <a:rPr lang="en-US" sz="1225">
                <a:latin typeface="Source Sans Pro" pitchFamily="34" charset="0"/>
                <a:ea typeface="Source Sans Pro" pitchFamily="34" charset="-122"/>
              </a:rPr>
              <a:t>Rules are the crucial link between your modules and the quotes you generate. They determine which module should be applied based on specific conditions. When creating a quote, the system checks the applicable rule </a:t>
            </a:r>
            <a:r>
              <a:rPr lang="pl-PL" sz="1225">
                <a:latin typeface="Source Sans Pro" pitchFamily="34" charset="0"/>
                <a:ea typeface="Source Sans Pro" pitchFamily="34" charset="-122"/>
              </a:rPr>
              <a:t>and </a:t>
            </a:r>
            <a:r>
              <a:rPr lang="en-US" sz="1225">
                <a:latin typeface="Source Sans Pro" pitchFamily="34" charset="0"/>
                <a:ea typeface="Source Sans Pro" pitchFamily="34" charset="-122"/>
              </a:rPr>
              <a:t>applies</a:t>
            </a:r>
            <a:r>
              <a:rPr lang="pl-PL" sz="1225">
                <a:latin typeface="Source Sans Pro" pitchFamily="34" charset="0"/>
                <a:ea typeface="Source Sans Pro" pitchFamily="34" charset="-122"/>
              </a:rPr>
              <a:t> </a:t>
            </a:r>
            <a:r>
              <a:rPr lang="en-US" sz="1225">
                <a:latin typeface="Source Sans Pro" pitchFamily="34" charset="0"/>
                <a:ea typeface="Source Sans Pro" pitchFamily="34" charset="-122"/>
              </a:rPr>
              <a:t>linked</a:t>
            </a:r>
            <a:r>
              <a:rPr lang="pl-PL" sz="1225">
                <a:latin typeface="Source Sans Pro" pitchFamily="34" charset="0"/>
                <a:ea typeface="Source Sans Pro" pitchFamily="34" charset="-122"/>
              </a:rPr>
              <a:t> </a:t>
            </a:r>
            <a:r>
              <a:rPr lang="en-US" sz="1225">
                <a:latin typeface="Source Sans Pro" pitchFamily="34" charset="0"/>
                <a:ea typeface="Source Sans Pro" pitchFamily="34" charset="-122"/>
              </a:rPr>
              <a:t>module</a:t>
            </a:r>
            <a:r>
              <a:rPr lang="pl-PL" sz="1225">
                <a:latin typeface="Source Sans Pro" pitchFamily="34" charset="0"/>
                <a:ea typeface="Source Sans Pro" pitchFamily="34" charset="-122"/>
              </a:rPr>
              <a:t>s</a:t>
            </a:r>
            <a:r>
              <a:rPr lang="en-US" sz="1225">
                <a:latin typeface="Source Sans Pro" pitchFamily="34" charset="0"/>
                <a:ea typeface="Source Sans Pro" pitchFamily="34" charset="-122"/>
              </a:rPr>
              <a:t> </a:t>
            </a:r>
            <a:r>
              <a:rPr lang="pl-PL" sz="1225">
                <a:latin typeface="Source Sans Pro" pitchFamily="34" charset="0"/>
                <a:ea typeface="Source Sans Pro" pitchFamily="34" charset="-122"/>
              </a:rPr>
              <a:t>with </a:t>
            </a:r>
            <a:r>
              <a:rPr lang="en-US" sz="1225">
                <a:latin typeface="Source Sans Pro" pitchFamily="34" charset="0"/>
                <a:ea typeface="Source Sans Pro" pitchFamily="34" charset="-122"/>
              </a:rPr>
              <a:t>the corresponding pricing items.</a:t>
            </a:r>
          </a:p>
        </p:txBody>
      </p:sp>
      <p:sp>
        <p:nvSpPr>
          <p:cNvPr id="7" name="Text 5">
            <a:extLst>
              <a:ext uri="{FF2B5EF4-FFF2-40B4-BE49-F238E27FC236}">
                <a16:creationId xmlns:a16="http://schemas.microsoft.com/office/drawing/2014/main" id="{F9C8D3F1-C496-25A4-2CA7-668220BB634F}"/>
              </a:ext>
            </a:extLst>
          </p:cNvPr>
          <p:cNvSpPr/>
          <p:nvPr/>
        </p:nvSpPr>
        <p:spPr>
          <a:xfrm>
            <a:off x="262545" y="3109065"/>
            <a:ext cx="1453872" cy="486013"/>
          </a:xfrm>
          <a:prstGeom prst="rect">
            <a:avLst/>
          </a:prstGeom>
          <a:noFill/>
          <a:ln/>
        </p:spPr>
        <p:txBody>
          <a:bodyPr wrap="square" rtlCol="0" anchor="t"/>
          <a:lstStyle/>
          <a:p>
            <a:pPr>
              <a:lnSpc>
                <a:spcPts val="1914"/>
              </a:lnSpc>
            </a:pPr>
            <a:r>
              <a:rPr lang="en-US" sz="1600" b="1">
                <a:solidFill>
                  <a:srgbClr val="F15A2A"/>
                </a:solidFill>
                <a:latin typeface="Montserrat"/>
              </a:rPr>
              <a:t>Define Rule Conditions</a:t>
            </a:r>
          </a:p>
        </p:txBody>
      </p:sp>
      <p:sp>
        <p:nvSpPr>
          <p:cNvPr id="8" name="Text 6">
            <a:extLst>
              <a:ext uri="{FF2B5EF4-FFF2-40B4-BE49-F238E27FC236}">
                <a16:creationId xmlns:a16="http://schemas.microsoft.com/office/drawing/2014/main" id="{4365932F-A660-26B3-F733-160873C4031D}"/>
              </a:ext>
            </a:extLst>
          </p:cNvPr>
          <p:cNvSpPr/>
          <p:nvPr/>
        </p:nvSpPr>
        <p:spPr>
          <a:xfrm>
            <a:off x="1716416" y="2911967"/>
            <a:ext cx="6107385" cy="1795699"/>
          </a:xfrm>
          <a:prstGeom prst="rect">
            <a:avLst/>
          </a:prstGeom>
          <a:noFill/>
          <a:ln/>
        </p:spPr>
        <p:txBody>
          <a:bodyPr wrap="square" rtlCol="0" anchor="t"/>
          <a:lstStyle/>
          <a:p>
            <a:pPr algn="just">
              <a:lnSpc>
                <a:spcPts val="1960"/>
              </a:lnSpc>
            </a:pPr>
            <a:r>
              <a:rPr lang="en-US" sz="1225">
                <a:latin typeface="Source Sans Pro" pitchFamily="34" charset="0"/>
                <a:ea typeface="Source Sans Pro" pitchFamily="34" charset="-122"/>
              </a:rPr>
              <a:t>Creating a rule involves defining the conditions that must be met for the rule to be applicable</a:t>
            </a:r>
            <a:r>
              <a:rPr lang="pl-PL" sz="1225">
                <a:latin typeface="Source Sans Pro" pitchFamily="34" charset="0"/>
                <a:ea typeface="Source Sans Pro" pitchFamily="34" charset="-122"/>
              </a:rPr>
              <a:t> to the </a:t>
            </a:r>
            <a:r>
              <a:rPr lang="pl-PL" sz="1225" err="1">
                <a:latin typeface="Source Sans Pro" pitchFamily="34" charset="0"/>
                <a:ea typeface="Source Sans Pro" pitchFamily="34" charset="-122"/>
              </a:rPr>
              <a:t>quote</a:t>
            </a:r>
            <a:r>
              <a:rPr lang="en-US" sz="1225">
                <a:latin typeface="Source Sans Pro" pitchFamily="34" charset="0"/>
                <a:ea typeface="Source Sans Pro" pitchFamily="34" charset="-122"/>
              </a:rPr>
              <a:t>. These conditions can be based on a wide range of factors, such as account, aircraft, customer, workflow, and more. By setting the right rule conditions, you can ensure your pricing is applied accurately and consistently across your quotes.</a:t>
            </a:r>
          </a:p>
        </p:txBody>
      </p:sp>
      <p:sp>
        <p:nvSpPr>
          <p:cNvPr id="9" name="Text 7">
            <a:extLst>
              <a:ext uri="{FF2B5EF4-FFF2-40B4-BE49-F238E27FC236}">
                <a16:creationId xmlns:a16="http://schemas.microsoft.com/office/drawing/2014/main" id="{1CC6247B-2C79-2CFC-E0CE-985126AB8DF5}"/>
              </a:ext>
            </a:extLst>
          </p:cNvPr>
          <p:cNvSpPr/>
          <p:nvPr/>
        </p:nvSpPr>
        <p:spPr>
          <a:xfrm>
            <a:off x="318736" y="5147219"/>
            <a:ext cx="1453872" cy="729020"/>
          </a:xfrm>
          <a:prstGeom prst="rect">
            <a:avLst/>
          </a:prstGeom>
          <a:noFill/>
          <a:ln/>
        </p:spPr>
        <p:txBody>
          <a:bodyPr wrap="square" rtlCol="0" anchor="t"/>
          <a:lstStyle/>
          <a:p>
            <a:pPr indent="0">
              <a:lnSpc>
                <a:spcPts val="1914"/>
              </a:lnSpc>
              <a:buNone/>
            </a:pPr>
            <a:r>
              <a:rPr lang="en-US" sz="1600" b="1">
                <a:solidFill>
                  <a:srgbClr val="F15A2A"/>
                </a:solidFill>
                <a:latin typeface="Montserrat"/>
              </a:rPr>
              <a:t>Manage Modules and Rules</a:t>
            </a:r>
          </a:p>
        </p:txBody>
      </p:sp>
      <p:sp>
        <p:nvSpPr>
          <p:cNvPr id="10" name="Text 8">
            <a:extLst>
              <a:ext uri="{FF2B5EF4-FFF2-40B4-BE49-F238E27FC236}">
                <a16:creationId xmlns:a16="http://schemas.microsoft.com/office/drawing/2014/main" id="{2DEDAD48-406A-B531-1310-4C0BFA583532}"/>
              </a:ext>
            </a:extLst>
          </p:cNvPr>
          <p:cNvSpPr/>
          <p:nvPr/>
        </p:nvSpPr>
        <p:spPr>
          <a:xfrm>
            <a:off x="1716416" y="5147219"/>
            <a:ext cx="6107385" cy="1080469"/>
          </a:xfrm>
          <a:prstGeom prst="rect">
            <a:avLst/>
          </a:prstGeom>
          <a:noFill/>
          <a:ln/>
        </p:spPr>
        <p:txBody>
          <a:bodyPr wrap="square" rtlCol="0" anchor="t"/>
          <a:lstStyle/>
          <a:p>
            <a:pPr indent="0">
              <a:lnSpc>
                <a:spcPts val="1960"/>
              </a:lnSpc>
              <a:buNone/>
            </a:pPr>
            <a:r>
              <a:rPr lang="en-US" sz="1225">
                <a:latin typeface="Source Sans Pro" pitchFamily="34" charset="0"/>
                <a:ea typeface="Source Sans Pro" pitchFamily="34" charset="-122"/>
              </a:rPr>
              <a:t>The Pricing Engine provides you with the flexibility to review, edit, delete, duplicate, and deactivate your modules and rules as needed. This allows you to continuously refine and optimize your pricing strategy to adapt to changing market conditions and customer needs.</a:t>
            </a:r>
          </a:p>
        </p:txBody>
      </p:sp>
    </p:spTree>
    <p:extLst>
      <p:ext uri="{BB962C8B-B14F-4D97-AF65-F5344CB8AC3E}">
        <p14:creationId xmlns:p14="http://schemas.microsoft.com/office/powerpoint/2010/main" val="225418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0" y="0"/>
            <a:ext cx="14630400" cy="8520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65" name="Google Shape;65;p14"/>
          <p:cNvSpPr/>
          <p:nvPr/>
        </p:nvSpPr>
        <p:spPr>
          <a:xfrm>
            <a:off x="0" y="8157400"/>
            <a:ext cx="14630400" cy="720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pic>
        <p:nvPicPr>
          <p:cNvPr id="66" name="Google Shape;66;p14"/>
          <p:cNvPicPr preferRelativeResize="0"/>
          <p:nvPr/>
        </p:nvPicPr>
        <p:blipFill>
          <a:blip r:embed="rId3">
            <a:alphaModFix/>
          </a:blip>
          <a:stretch>
            <a:fillRect/>
          </a:stretch>
        </p:blipFill>
        <p:spPr>
          <a:xfrm>
            <a:off x="214961" y="191974"/>
            <a:ext cx="774520" cy="468040"/>
          </a:xfrm>
          <a:prstGeom prst="rect">
            <a:avLst/>
          </a:prstGeom>
          <a:noFill/>
          <a:ln>
            <a:noFill/>
          </a:ln>
        </p:spPr>
      </p:pic>
      <p:pic>
        <p:nvPicPr>
          <p:cNvPr id="67" name="Google Shape;67;p14"/>
          <p:cNvPicPr preferRelativeResize="0"/>
          <p:nvPr/>
        </p:nvPicPr>
        <p:blipFill>
          <a:blip r:embed="rId4">
            <a:alphaModFix/>
          </a:blip>
          <a:stretch>
            <a:fillRect/>
          </a:stretch>
        </p:blipFill>
        <p:spPr>
          <a:xfrm>
            <a:off x="13037400" y="7769158"/>
            <a:ext cx="1507958" cy="291600"/>
          </a:xfrm>
          <a:prstGeom prst="rect">
            <a:avLst/>
          </a:prstGeom>
          <a:noFill/>
          <a:ln>
            <a:noFill/>
          </a:ln>
        </p:spPr>
      </p:pic>
      <p:sp>
        <p:nvSpPr>
          <p:cNvPr id="68" name="Google Shape;68;p14"/>
          <p:cNvSpPr txBox="1"/>
          <p:nvPr/>
        </p:nvSpPr>
        <p:spPr>
          <a:xfrm>
            <a:off x="1137685" y="56686"/>
            <a:ext cx="10707094" cy="738615"/>
          </a:xfrm>
          <a:prstGeom prst="rect">
            <a:avLst/>
          </a:prstGeom>
          <a:noFill/>
          <a:ln>
            <a:noFill/>
          </a:ln>
        </p:spPr>
        <p:txBody>
          <a:bodyPr spcFirstLastPara="1" wrap="square" lIns="146280" tIns="146280" rIns="146280" bIns="146280" anchor="t" anchorCtr="0">
            <a:spAutoFit/>
          </a:bodyPr>
          <a:lstStyle/>
          <a:p>
            <a:r>
              <a:rPr lang="pl-PL" sz="2880" b="1" err="1">
                <a:solidFill>
                  <a:srgbClr val="F15A2A"/>
                </a:solidFill>
                <a:latin typeface="Montserrat"/>
                <a:ea typeface="Montserrat"/>
                <a:cs typeface="Montserrat"/>
                <a:sym typeface="Montserrat"/>
              </a:rPr>
              <a:t>Outputs</a:t>
            </a:r>
            <a:r>
              <a:rPr lang="en-US" sz="2880" b="1">
                <a:solidFill>
                  <a:srgbClr val="F15A2A"/>
                </a:solidFill>
                <a:latin typeface="Montserrat"/>
                <a:ea typeface="Montserrat"/>
                <a:cs typeface="Montserrat"/>
                <a:sym typeface="Montserrat"/>
              </a:rPr>
              <a:t>: </a:t>
            </a:r>
            <a:r>
              <a:rPr lang="en-US" sz="2880" b="1">
                <a:solidFill>
                  <a:schemeClr val="bg2"/>
                </a:solidFill>
                <a:latin typeface="Montserrat"/>
              </a:rPr>
              <a:t>Calculate Pricing with Precision</a:t>
            </a:r>
            <a:endParaRPr lang="en-US" sz="2880" b="1">
              <a:solidFill>
                <a:schemeClr val="bg2"/>
              </a:solidFill>
              <a:latin typeface="Montserrat"/>
              <a:sym typeface="Montserrat"/>
            </a:endParaRPr>
          </a:p>
        </p:txBody>
      </p:sp>
      <p:sp>
        <p:nvSpPr>
          <p:cNvPr id="2" name="Shape 3">
            <a:extLst>
              <a:ext uri="{FF2B5EF4-FFF2-40B4-BE49-F238E27FC236}">
                <a16:creationId xmlns:a16="http://schemas.microsoft.com/office/drawing/2014/main" id="{3588EEF9-8454-F61A-A24B-5C71554DAED1}"/>
              </a:ext>
            </a:extLst>
          </p:cNvPr>
          <p:cNvSpPr/>
          <p:nvPr/>
        </p:nvSpPr>
        <p:spPr>
          <a:xfrm>
            <a:off x="674153" y="1672843"/>
            <a:ext cx="2214205" cy="4869775"/>
          </a:xfrm>
          <a:prstGeom prst="roundRect">
            <a:avLst>
              <a:gd name="adj" fmla="val 2107"/>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lang="en-US" sz="2880"/>
          </a:p>
        </p:txBody>
      </p:sp>
      <p:sp>
        <p:nvSpPr>
          <p:cNvPr id="3" name="Text 4">
            <a:extLst>
              <a:ext uri="{FF2B5EF4-FFF2-40B4-BE49-F238E27FC236}">
                <a16:creationId xmlns:a16="http://schemas.microsoft.com/office/drawing/2014/main" id="{C27E2472-5D4B-3AB9-DC69-A1BF0A5058EC}"/>
              </a:ext>
            </a:extLst>
          </p:cNvPr>
          <p:cNvSpPr/>
          <p:nvPr/>
        </p:nvSpPr>
        <p:spPr>
          <a:xfrm>
            <a:off x="829649" y="1828339"/>
            <a:ext cx="1903214" cy="486013"/>
          </a:xfrm>
          <a:prstGeom prst="rect">
            <a:avLst/>
          </a:prstGeom>
          <a:noFill/>
          <a:ln/>
        </p:spPr>
        <p:txBody>
          <a:bodyPr wrap="square" rtlCol="0" anchor="t"/>
          <a:lstStyle/>
          <a:p>
            <a:pPr marL="0" indent="0">
              <a:lnSpc>
                <a:spcPts val="1914"/>
              </a:lnSpc>
              <a:buNone/>
            </a:pPr>
            <a:r>
              <a:rPr lang="en-US" sz="1600" b="1">
                <a:solidFill>
                  <a:srgbClr val="F15A2A"/>
                </a:solidFill>
                <a:latin typeface="Montserrat"/>
              </a:rPr>
              <a:t>Diverse Calculation Methods</a:t>
            </a:r>
          </a:p>
        </p:txBody>
      </p:sp>
      <p:sp>
        <p:nvSpPr>
          <p:cNvPr id="11" name="Text 5">
            <a:extLst>
              <a:ext uri="{FF2B5EF4-FFF2-40B4-BE49-F238E27FC236}">
                <a16:creationId xmlns:a16="http://schemas.microsoft.com/office/drawing/2014/main" id="{E8470C7B-419A-6E2E-8A77-944E94D5E9E2}"/>
              </a:ext>
            </a:extLst>
          </p:cNvPr>
          <p:cNvSpPr/>
          <p:nvPr/>
        </p:nvSpPr>
        <p:spPr>
          <a:xfrm>
            <a:off x="829649" y="2615400"/>
            <a:ext cx="1903214" cy="2984659"/>
          </a:xfrm>
          <a:prstGeom prst="rect">
            <a:avLst/>
          </a:prstGeom>
          <a:noFill/>
          <a:ln/>
        </p:spPr>
        <p:txBody>
          <a:bodyPr wrap="square" rtlCol="0" anchor="t"/>
          <a:lstStyle/>
          <a:p>
            <a:pPr marL="0" indent="0">
              <a:lnSpc>
                <a:spcPts val="1960"/>
              </a:lnSpc>
              <a:buNone/>
            </a:pPr>
            <a:r>
              <a:rPr lang="en-US" sz="1225">
                <a:solidFill>
                  <a:srgbClr val="D6E5EF"/>
                </a:solidFill>
                <a:latin typeface="Source Sans Pro" pitchFamily="34" charset="0"/>
                <a:ea typeface="Source Sans Pro" pitchFamily="34" charset="-122"/>
                <a:cs typeface="Source Sans Pro" pitchFamily="34" charset="-120"/>
              </a:rPr>
              <a:t>The Pricing Engine offers a wide range of calculation methods for your pricing outputs, including block hours, flight hours, distance, and more. This allows you to choose the most appropriate method based on your business model and the specific needs of your customers, ensuring accurate and competitive pricing.</a:t>
            </a:r>
            <a:endParaRPr lang="en-US" sz="1225"/>
          </a:p>
        </p:txBody>
      </p:sp>
      <p:sp>
        <p:nvSpPr>
          <p:cNvPr id="19" name="Shape 6">
            <a:extLst>
              <a:ext uri="{FF2B5EF4-FFF2-40B4-BE49-F238E27FC236}">
                <a16:creationId xmlns:a16="http://schemas.microsoft.com/office/drawing/2014/main" id="{DFCFF379-9807-F6E3-8790-026B6803B26C}"/>
              </a:ext>
            </a:extLst>
          </p:cNvPr>
          <p:cNvSpPr/>
          <p:nvPr/>
        </p:nvSpPr>
        <p:spPr>
          <a:xfrm>
            <a:off x="3114553" y="5160390"/>
            <a:ext cx="7831193" cy="1887198"/>
          </a:xfrm>
          <a:prstGeom prst="roundRect">
            <a:avLst>
              <a:gd name="adj" fmla="val 2107"/>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lang="en-US" sz="2880"/>
          </a:p>
        </p:txBody>
      </p:sp>
      <p:sp>
        <p:nvSpPr>
          <p:cNvPr id="20" name="Text 7">
            <a:extLst>
              <a:ext uri="{FF2B5EF4-FFF2-40B4-BE49-F238E27FC236}">
                <a16:creationId xmlns:a16="http://schemas.microsoft.com/office/drawing/2014/main" id="{60641B61-D3D2-8BF1-36B9-8D72CBA76953}"/>
              </a:ext>
            </a:extLst>
          </p:cNvPr>
          <p:cNvSpPr/>
          <p:nvPr/>
        </p:nvSpPr>
        <p:spPr>
          <a:xfrm>
            <a:off x="3185965" y="5229537"/>
            <a:ext cx="1903214" cy="486013"/>
          </a:xfrm>
          <a:prstGeom prst="rect">
            <a:avLst/>
          </a:prstGeom>
          <a:noFill/>
          <a:ln/>
        </p:spPr>
        <p:txBody>
          <a:bodyPr wrap="square" rtlCol="0" anchor="t"/>
          <a:lstStyle/>
          <a:p>
            <a:pPr marL="0" indent="0">
              <a:lnSpc>
                <a:spcPts val="1914"/>
              </a:lnSpc>
              <a:buNone/>
            </a:pPr>
            <a:r>
              <a:rPr lang="en-US" sz="1600" b="1">
                <a:solidFill>
                  <a:srgbClr val="F15A2A"/>
                </a:solidFill>
                <a:latin typeface="Montserrat"/>
              </a:rPr>
              <a:t>Customizable Outputs</a:t>
            </a:r>
          </a:p>
        </p:txBody>
      </p:sp>
      <p:sp>
        <p:nvSpPr>
          <p:cNvPr id="21" name="Text 8">
            <a:extLst>
              <a:ext uri="{FF2B5EF4-FFF2-40B4-BE49-F238E27FC236}">
                <a16:creationId xmlns:a16="http://schemas.microsoft.com/office/drawing/2014/main" id="{538A0BF8-F0E3-4EED-C4C2-5F04360E5DCA}"/>
              </a:ext>
            </a:extLst>
          </p:cNvPr>
          <p:cNvSpPr/>
          <p:nvPr/>
        </p:nvSpPr>
        <p:spPr>
          <a:xfrm>
            <a:off x="3218992" y="5694859"/>
            <a:ext cx="5589202" cy="1079604"/>
          </a:xfrm>
          <a:prstGeom prst="rect">
            <a:avLst/>
          </a:prstGeom>
          <a:noFill/>
          <a:ln/>
        </p:spPr>
        <p:txBody>
          <a:bodyPr wrap="square" rtlCol="0" anchor="t"/>
          <a:lstStyle/>
          <a:p>
            <a:pPr marL="0" indent="0">
              <a:lnSpc>
                <a:spcPts val="1960"/>
              </a:lnSpc>
              <a:buNone/>
            </a:pPr>
            <a:r>
              <a:rPr lang="en-US" sz="1225">
                <a:solidFill>
                  <a:srgbClr val="D6E5EF"/>
                </a:solidFill>
                <a:latin typeface="Source Sans Pro" pitchFamily="34" charset="0"/>
                <a:ea typeface="Source Sans Pro" pitchFamily="34" charset="-122"/>
                <a:cs typeface="Source Sans Pro" pitchFamily="34" charset="-120"/>
              </a:rPr>
              <a:t>Beyond the standard calculation methods, the Pricing Engine also provides the ability to customize your pricing outputs. You can apply multipliers, set minimum and maximum values, and even incorporate specific fees, such as airport fees, into your pricing calculations. This level of customization enables you to fine-tune your pricing to maximize profitability and meet your clients' expectations.</a:t>
            </a:r>
            <a:endParaRPr lang="en-US" sz="1225"/>
          </a:p>
        </p:txBody>
      </p:sp>
      <p:sp>
        <p:nvSpPr>
          <p:cNvPr id="22" name="Shape 9">
            <a:extLst>
              <a:ext uri="{FF2B5EF4-FFF2-40B4-BE49-F238E27FC236}">
                <a16:creationId xmlns:a16="http://schemas.microsoft.com/office/drawing/2014/main" id="{0D632AE8-A178-4104-DEE7-395A2F955397}"/>
              </a:ext>
            </a:extLst>
          </p:cNvPr>
          <p:cNvSpPr/>
          <p:nvPr/>
        </p:nvSpPr>
        <p:spPr>
          <a:xfrm>
            <a:off x="11166767" y="1679912"/>
            <a:ext cx="2214205" cy="4869775"/>
          </a:xfrm>
          <a:prstGeom prst="roundRect">
            <a:avLst>
              <a:gd name="adj" fmla="val 2107"/>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lang="en-US" sz="2880"/>
          </a:p>
        </p:txBody>
      </p:sp>
      <p:sp>
        <p:nvSpPr>
          <p:cNvPr id="23" name="Text 10">
            <a:extLst>
              <a:ext uri="{FF2B5EF4-FFF2-40B4-BE49-F238E27FC236}">
                <a16:creationId xmlns:a16="http://schemas.microsoft.com/office/drawing/2014/main" id="{A0EA6586-455E-E462-FB9F-598E556E3447}"/>
              </a:ext>
            </a:extLst>
          </p:cNvPr>
          <p:cNvSpPr/>
          <p:nvPr/>
        </p:nvSpPr>
        <p:spPr>
          <a:xfrm>
            <a:off x="11322262" y="1835407"/>
            <a:ext cx="1903214" cy="486013"/>
          </a:xfrm>
          <a:prstGeom prst="rect">
            <a:avLst/>
          </a:prstGeom>
          <a:noFill/>
          <a:ln/>
        </p:spPr>
        <p:txBody>
          <a:bodyPr wrap="square" rtlCol="0" anchor="t"/>
          <a:lstStyle/>
          <a:p>
            <a:pPr>
              <a:lnSpc>
                <a:spcPts val="1914"/>
              </a:lnSpc>
            </a:pPr>
            <a:r>
              <a:rPr lang="en-US" sz="1600" b="1">
                <a:solidFill>
                  <a:srgbClr val="F15A2A"/>
                </a:solidFill>
                <a:latin typeface="Montserrat"/>
              </a:rPr>
              <a:t>Streamlined Workflow</a:t>
            </a:r>
          </a:p>
        </p:txBody>
      </p:sp>
      <p:sp>
        <p:nvSpPr>
          <p:cNvPr id="24" name="Text 11">
            <a:extLst>
              <a:ext uri="{FF2B5EF4-FFF2-40B4-BE49-F238E27FC236}">
                <a16:creationId xmlns:a16="http://schemas.microsoft.com/office/drawing/2014/main" id="{AE515CBF-C546-A976-20A4-EE8CF655A734}"/>
              </a:ext>
            </a:extLst>
          </p:cNvPr>
          <p:cNvSpPr/>
          <p:nvPr/>
        </p:nvSpPr>
        <p:spPr>
          <a:xfrm>
            <a:off x="11322262" y="2414646"/>
            <a:ext cx="1903214" cy="3730823"/>
          </a:xfrm>
          <a:prstGeom prst="rect">
            <a:avLst/>
          </a:prstGeom>
          <a:noFill/>
          <a:ln/>
        </p:spPr>
        <p:txBody>
          <a:bodyPr wrap="square" rtlCol="0" anchor="t"/>
          <a:lstStyle/>
          <a:p>
            <a:pPr marL="0" indent="0">
              <a:lnSpc>
                <a:spcPts val="1960"/>
              </a:lnSpc>
              <a:buNone/>
            </a:pPr>
            <a:r>
              <a:rPr lang="en-US" sz="1225">
                <a:solidFill>
                  <a:srgbClr val="D6E5EF"/>
                </a:solidFill>
                <a:latin typeface="Source Sans Pro" pitchFamily="34" charset="0"/>
                <a:ea typeface="Source Sans Pro" pitchFamily="34" charset="-122"/>
                <a:cs typeface="Source Sans Pro" pitchFamily="34" charset="-120"/>
              </a:rPr>
              <a:t>The integration of the Pricing Engine with the broader FL3XX platform ensures a seamless workflow for your pricing and quoting processes. By leveraging data and calculations from other modules, such as aircraft information and airport fees, the Pricing Engine streamlines your operations and reduces the risk of manual errors, saving you time and improving efficiency.</a:t>
            </a:r>
            <a:endParaRPr lang="en-US" sz="1225"/>
          </a:p>
        </p:txBody>
      </p:sp>
      <p:pic>
        <p:nvPicPr>
          <p:cNvPr id="28" name="Picture 27">
            <a:extLst>
              <a:ext uri="{FF2B5EF4-FFF2-40B4-BE49-F238E27FC236}">
                <a16:creationId xmlns:a16="http://schemas.microsoft.com/office/drawing/2014/main" id="{D25D07C0-FB26-275D-E43E-2E7DED3B68CF}"/>
              </a:ext>
            </a:extLst>
          </p:cNvPr>
          <p:cNvPicPr>
            <a:picLocks noChangeAspect="1"/>
          </p:cNvPicPr>
          <p:nvPr/>
        </p:nvPicPr>
        <p:blipFill>
          <a:blip r:embed="rId5"/>
          <a:stretch>
            <a:fillRect/>
          </a:stretch>
        </p:blipFill>
        <p:spPr>
          <a:xfrm>
            <a:off x="3217257" y="1681054"/>
            <a:ext cx="2650996" cy="3262379"/>
          </a:xfrm>
          <a:prstGeom prst="rect">
            <a:avLst/>
          </a:prstGeom>
        </p:spPr>
      </p:pic>
      <p:pic>
        <p:nvPicPr>
          <p:cNvPr id="30" name="Picture 29" descr="A screenshot of a computer&#10;&#10;Description automatically generated">
            <a:extLst>
              <a:ext uri="{FF2B5EF4-FFF2-40B4-BE49-F238E27FC236}">
                <a16:creationId xmlns:a16="http://schemas.microsoft.com/office/drawing/2014/main" id="{02EBE217-0DE3-6650-1DA9-A53B992D9291}"/>
              </a:ext>
            </a:extLst>
          </p:cNvPr>
          <p:cNvPicPr>
            <a:picLocks noChangeAspect="1"/>
          </p:cNvPicPr>
          <p:nvPr/>
        </p:nvPicPr>
        <p:blipFill>
          <a:blip r:embed="rId6"/>
          <a:stretch>
            <a:fillRect/>
          </a:stretch>
        </p:blipFill>
        <p:spPr>
          <a:xfrm>
            <a:off x="6320642" y="1681053"/>
            <a:ext cx="4467081" cy="3206211"/>
          </a:xfrm>
          <a:prstGeom prst="rect">
            <a:avLst/>
          </a:prstGeom>
        </p:spPr>
      </p:pic>
    </p:spTree>
    <p:extLst>
      <p:ext uri="{BB962C8B-B14F-4D97-AF65-F5344CB8AC3E}">
        <p14:creationId xmlns:p14="http://schemas.microsoft.com/office/powerpoint/2010/main" val="32729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63"/>
        <p:cNvGrpSpPr/>
        <p:nvPr/>
      </p:nvGrpSpPr>
      <p:grpSpPr>
        <a:xfrm>
          <a:off x="0" y="0"/>
          <a:ext cx="0" cy="0"/>
          <a:chOff x="0" y="0"/>
          <a:chExt cx="0" cy="0"/>
        </a:xfrm>
      </p:grpSpPr>
      <p:pic>
        <p:nvPicPr>
          <p:cNvPr id="18" name="Picture 17" descr="A computer with a screen showing a website&#10;&#10;Description automatically generated with medium confidence">
            <a:extLst>
              <a:ext uri="{FF2B5EF4-FFF2-40B4-BE49-F238E27FC236}">
                <a16:creationId xmlns:a16="http://schemas.microsoft.com/office/drawing/2014/main" id="{1A47EFC3-BFCE-BCD7-7DCA-DD0625158E49}"/>
              </a:ext>
            </a:extLst>
          </p:cNvPr>
          <p:cNvPicPr>
            <a:picLocks noChangeAspect="1"/>
          </p:cNvPicPr>
          <p:nvPr/>
        </p:nvPicPr>
        <p:blipFill>
          <a:blip r:embed="rId4"/>
          <a:stretch>
            <a:fillRect/>
          </a:stretch>
        </p:blipFill>
        <p:spPr>
          <a:xfrm>
            <a:off x="8011321" y="1079176"/>
            <a:ext cx="6492401" cy="3961117"/>
          </a:xfrm>
          <a:prstGeom prst="rect">
            <a:avLst/>
          </a:prstGeom>
        </p:spPr>
      </p:pic>
      <p:sp>
        <p:nvSpPr>
          <p:cNvPr id="64" name="Google Shape;64;p14"/>
          <p:cNvSpPr/>
          <p:nvPr/>
        </p:nvSpPr>
        <p:spPr>
          <a:xfrm>
            <a:off x="0" y="0"/>
            <a:ext cx="14630400" cy="852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5400000" scaled="1"/>
            <a:tileRect/>
          </a:gra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65" name="Google Shape;65;p14"/>
          <p:cNvSpPr/>
          <p:nvPr/>
        </p:nvSpPr>
        <p:spPr>
          <a:xfrm>
            <a:off x="0" y="8157400"/>
            <a:ext cx="14630400" cy="720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pic>
        <p:nvPicPr>
          <p:cNvPr id="66" name="Google Shape;66;p14"/>
          <p:cNvPicPr preferRelativeResize="0"/>
          <p:nvPr/>
        </p:nvPicPr>
        <p:blipFill>
          <a:blip r:embed="rId5">
            <a:alphaModFix/>
          </a:blip>
          <a:stretch>
            <a:fillRect/>
          </a:stretch>
        </p:blipFill>
        <p:spPr>
          <a:xfrm>
            <a:off x="214961" y="191974"/>
            <a:ext cx="774520" cy="468040"/>
          </a:xfrm>
          <a:prstGeom prst="rect">
            <a:avLst/>
          </a:prstGeom>
          <a:noFill/>
          <a:ln>
            <a:noFill/>
          </a:ln>
        </p:spPr>
      </p:pic>
      <p:pic>
        <p:nvPicPr>
          <p:cNvPr id="67" name="Google Shape;67;p14"/>
          <p:cNvPicPr preferRelativeResize="0"/>
          <p:nvPr/>
        </p:nvPicPr>
        <p:blipFill>
          <a:blip r:embed="rId6">
            <a:alphaModFix/>
          </a:blip>
          <a:stretch>
            <a:fillRect/>
          </a:stretch>
        </p:blipFill>
        <p:spPr>
          <a:xfrm>
            <a:off x="13037400" y="7769158"/>
            <a:ext cx="1507958" cy="291600"/>
          </a:xfrm>
          <a:prstGeom prst="rect">
            <a:avLst/>
          </a:prstGeom>
          <a:noFill/>
          <a:ln>
            <a:noFill/>
          </a:ln>
        </p:spPr>
      </p:pic>
      <p:sp>
        <p:nvSpPr>
          <p:cNvPr id="68" name="Google Shape;68;p14"/>
          <p:cNvSpPr txBox="1"/>
          <p:nvPr/>
        </p:nvSpPr>
        <p:spPr>
          <a:xfrm>
            <a:off x="1137685" y="56686"/>
            <a:ext cx="10707094" cy="738615"/>
          </a:xfrm>
          <a:prstGeom prst="rect">
            <a:avLst/>
          </a:prstGeom>
          <a:noFill/>
          <a:ln>
            <a:noFill/>
          </a:ln>
        </p:spPr>
        <p:txBody>
          <a:bodyPr spcFirstLastPara="1" wrap="square" lIns="146280" tIns="146280" rIns="146280" bIns="146280" anchor="t" anchorCtr="0">
            <a:spAutoFit/>
          </a:bodyPr>
          <a:lstStyle/>
          <a:p>
            <a:r>
              <a:rPr lang="en-US" sz="2880" b="1">
                <a:solidFill>
                  <a:srgbClr val="F15A2A"/>
                </a:solidFill>
                <a:latin typeface="Montserrat"/>
              </a:rPr>
              <a:t>Pricing in Action </a:t>
            </a:r>
            <a:r>
              <a:rPr lang="en-US" sz="2880" b="1">
                <a:solidFill>
                  <a:srgbClr val="F15A2A"/>
                </a:solidFill>
                <a:latin typeface="Montserrat"/>
                <a:ea typeface="Montserrat"/>
                <a:cs typeface="Montserrat"/>
                <a:sym typeface="Montserrat"/>
              </a:rPr>
              <a:t>: </a:t>
            </a:r>
            <a:r>
              <a:rPr lang="en-US" sz="2880" b="1">
                <a:solidFill>
                  <a:schemeClr val="bg2"/>
                </a:solidFill>
                <a:latin typeface="Montserrat"/>
              </a:rPr>
              <a:t>Real-World Examples</a:t>
            </a:r>
            <a:endParaRPr lang="en-US" sz="2880" b="1">
              <a:solidFill>
                <a:schemeClr val="bg2"/>
              </a:solidFill>
              <a:latin typeface="Montserrat"/>
              <a:sym typeface="Montserrat"/>
            </a:endParaRPr>
          </a:p>
        </p:txBody>
      </p:sp>
      <p:pic>
        <p:nvPicPr>
          <p:cNvPr id="4" name="Image 1" descr="preencoded.png">
            <a:extLst>
              <a:ext uri="{FF2B5EF4-FFF2-40B4-BE49-F238E27FC236}">
                <a16:creationId xmlns:a16="http://schemas.microsoft.com/office/drawing/2014/main" id="{F01CC958-55B2-27DA-85C2-3F9870EE5F9C}"/>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colorTemperature colorTemp="5900"/>
                    </a14:imgEffect>
                  </a14:imgLayer>
                </a14:imgProps>
              </a:ext>
            </a:extLst>
          </a:blip>
          <a:stretch>
            <a:fillRect/>
          </a:stretch>
        </p:blipFill>
        <p:spPr>
          <a:xfrm>
            <a:off x="571119" y="2449365"/>
            <a:ext cx="431244" cy="431244"/>
          </a:xfrm>
          <a:prstGeom prst="rect">
            <a:avLst/>
          </a:prstGeom>
        </p:spPr>
      </p:pic>
      <p:sp>
        <p:nvSpPr>
          <p:cNvPr id="5" name="Text 3">
            <a:extLst>
              <a:ext uri="{FF2B5EF4-FFF2-40B4-BE49-F238E27FC236}">
                <a16:creationId xmlns:a16="http://schemas.microsoft.com/office/drawing/2014/main" id="{BBE3AA00-E929-FA2D-74D1-51825BA51232}"/>
              </a:ext>
            </a:extLst>
          </p:cNvPr>
          <p:cNvSpPr/>
          <p:nvPr/>
        </p:nvSpPr>
        <p:spPr>
          <a:xfrm>
            <a:off x="466676" y="2994258"/>
            <a:ext cx="1734026" cy="538877"/>
          </a:xfrm>
          <a:prstGeom prst="rect">
            <a:avLst/>
          </a:prstGeom>
          <a:noFill/>
          <a:ln/>
        </p:spPr>
        <p:txBody>
          <a:bodyPr wrap="square" rtlCol="0" anchor="t"/>
          <a:lstStyle/>
          <a:p>
            <a:pPr marL="0" indent="0" algn="l">
              <a:lnSpc>
                <a:spcPts val="2123"/>
              </a:lnSpc>
              <a:buNone/>
            </a:pPr>
            <a:r>
              <a:rPr lang="en-US" sz="1600" b="1">
                <a:solidFill>
                  <a:srgbClr val="F15A2A"/>
                </a:solidFill>
                <a:latin typeface="Montserrat"/>
              </a:rPr>
              <a:t>Aircraft-Based Pricing</a:t>
            </a:r>
          </a:p>
        </p:txBody>
      </p:sp>
      <p:sp>
        <p:nvSpPr>
          <p:cNvPr id="6" name="Text 4">
            <a:extLst>
              <a:ext uri="{FF2B5EF4-FFF2-40B4-BE49-F238E27FC236}">
                <a16:creationId xmlns:a16="http://schemas.microsoft.com/office/drawing/2014/main" id="{82CFE0E1-5274-2534-4EB9-056D3FD6E523}"/>
              </a:ext>
            </a:extLst>
          </p:cNvPr>
          <p:cNvSpPr/>
          <p:nvPr/>
        </p:nvSpPr>
        <p:spPr>
          <a:xfrm>
            <a:off x="466795" y="3730512"/>
            <a:ext cx="1734026" cy="1931908"/>
          </a:xfrm>
          <a:prstGeom prst="rect">
            <a:avLst/>
          </a:prstGeom>
          <a:noFill/>
          <a:ln/>
        </p:spPr>
        <p:txBody>
          <a:bodyPr wrap="square" rtlCol="0" anchor="t"/>
          <a:lstStyle/>
          <a:p>
            <a:pPr marL="0" indent="0" algn="l">
              <a:lnSpc>
                <a:spcPts val="2173"/>
              </a:lnSpc>
              <a:buNone/>
            </a:pPr>
            <a:r>
              <a:rPr lang="en-US" sz="1225">
                <a:latin typeface="Source Sans Pro" pitchFamily="34" charset="0"/>
                <a:ea typeface="Source Sans Pro" pitchFamily="34" charset="-122"/>
              </a:rPr>
              <a:t>Adjust your pricing based on the specific aircraft being used for a flight, taking into account factors like aircraft type, category, </a:t>
            </a:r>
            <a:r>
              <a:rPr lang="en-US" sz="1225" err="1">
                <a:latin typeface="Source Sans Pro" pitchFamily="34" charset="0"/>
                <a:ea typeface="Source Sans Pro" pitchFamily="34" charset="-122"/>
              </a:rPr>
              <a:t>OpsTeam</a:t>
            </a:r>
            <a:r>
              <a:rPr lang="pl-PL" sz="1225">
                <a:latin typeface="Source Sans Pro" pitchFamily="34" charset="0"/>
                <a:ea typeface="Source Sans Pro" pitchFamily="34" charset="-122"/>
              </a:rPr>
              <a:t> </a:t>
            </a:r>
            <a:r>
              <a:rPr lang="pl-PL" sz="1225" err="1">
                <a:latin typeface="Source Sans Pro" pitchFamily="34" charset="0"/>
                <a:ea typeface="Source Sans Pro" pitchFamily="34" charset="-122"/>
              </a:rPr>
              <a:t>filter</a:t>
            </a:r>
            <a:r>
              <a:rPr lang="en-US" sz="1225">
                <a:latin typeface="Source Sans Pro" pitchFamily="34" charset="0"/>
                <a:ea typeface="Source Sans Pro" pitchFamily="34" charset="-122"/>
              </a:rPr>
              <a:t> and more.</a:t>
            </a:r>
          </a:p>
        </p:txBody>
      </p:sp>
      <p:sp>
        <p:nvSpPr>
          <p:cNvPr id="8" name="Text 5">
            <a:extLst>
              <a:ext uri="{FF2B5EF4-FFF2-40B4-BE49-F238E27FC236}">
                <a16:creationId xmlns:a16="http://schemas.microsoft.com/office/drawing/2014/main" id="{00A43C41-53B3-F780-CE39-452A7B4BCEBF}"/>
              </a:ext>
            </a:extLst>
          </p:cNvPr>
          <p:cNvSpPr/>
          <p:nvPr/>
        </p:nvSpPr>
        <p:spPr>
          <a:xfrm>
            <a:off x="2463961" y="2964599"/>
            <a:ext cx="1992868" cy="538877"/>
          </a:xfrm>
          <a:prstGeom prst="rect">
            <a:avLst/>
          </a:prstGeom>
          <a:noFill/>
          <a:ln/>
        </p:spPr>
        <p:txBody>
          <a:bodyPr wrap="square" rtlCol="0" anchor="t"/>
          <a:lstStyle/>
          <a:p>
            <a:pPr>
              <a:lnSpc>
                <a:spcPts val="2123"/>
              </a:lnSpc>
            </a:pPr>
            <a:r>
              <a:rPr lang="en-US" sz="1600" b="1">
                <a:solidFill>
                  <a:srgbClr val="F15A2A"/>
                </a:solidFill>
                <a:latin typeface="Montserrat"/>
              </a:rPr>
              <a:t>Customer-Specific Pricing</a:t>
            </a:r>
          </a:p>
        </p:txBody>
      </p:sp>
      <p:sp>
        <p:nvSpPr>
          <p:cNvPr id="9" name="Text 6">
            <a:extLst>
              <a:ext uri="{FF2B5EF4-FFF2-40B4-BE49-F238E27FC236}">
                <a16:creationId xmlns:a16="http://schemas.microsoft.com/office/drawing/2014/main" id="{B6FF1671-7901-CB5E-9F4D-ED41188F7344}"/>
              </a:ext>
            </a:extLst>
          </p:cNvPr>
          <p:cNvSpPr/>
          <p:nvPr/>
        </p:nvSpPr>
        <p:spPr>
          <a:xfrm>
            <a:off x="2463961" y="3730512"/>
            <a:ext cx="1734145" cy="2207895"/>
          </a:xfrm>
          <a:prstGeom prst="rect">
            <a:avLst/>
          </a:prstGeom>
          <a:noFill/>
          <a:ln/>
        </p:spPr>
        <p:txBody>
          <a:bodyPr wrap="square" rtlCol="0" anchor="t"/>
          <a:lstStyle/>
          <a:p>
            <a:pPr>
              <a:lnSpc>
                <a:spcPts val="2173"/>
              </a:lnSpc>
            </a:pPr>
            <a:r>
              <a:rPr lang="en-US" sz="1225">
                <a:latin typeface="Source Sans Pro" pitchFamily="34" charset="0"/>
                <a:ea typeface="Source Sans Pro" pitchFamily="34" charset="-122"/>
              </a:rPr>
              <a:t>Implement customized pricing for different customer segments, such as VIPs, corporate clients, or specific account holders, to cater to their unique needs and preferences.</a:t>
            </a:r>
          </a:p>
        </p:txBody>
      </p:sp>
      <p:pic>
        <p:nvPicPr>
          <p:cNvPr id="10" name="Image 3" descr="preencoded.png">
            <a:extLst>
              <a:ext uri="{FF2B5EF4-FFF2-40B4-BE49-F238E27FC236}">
                <a16:creationId xmlns:a16="http://schemas.microsoft.com/office/drawing/2014/main" id="{22B2DA57-706D-8150-0433-CF0255EEB219}"/>
              </a:ext>
            </a:extLst>
          </p:cNvPr>
          <p:cNvPicPr>
            <a:picLocks noChangeAspect="1"/>
          </p:cNvPicPr>
          <p:nvPr/>
        </p:nvPicPr>
        <p:blipFill>
          <a:blip r:embed="rId9">
            <a:biLevel thresh="75000"/>
          </a:blip>
          <a:stretch>
            <a:fillRect/>
          </a:stretch>
        </p:blipFill>
        <p:spPr>
          <a:xfrm>
            <a:off x="4556855" y="2437480"/>
            <a:ext cx="431244" cy="431244"/>
          </a:xfrm>
          <a:prstGeom prst="rect">
            <a:avLst/>
          </a:prstGeom>
        </p:spPr>
      </p:pic>
      <p:sp>
        <p:nvSpPr>
          <p:cNvPr id="12" name="Text 7">
            <a:extLst>
              <a:ext uri="{FF2B5EF4-FFF2-40B4-BE49-F238E27FC236}">
                <a16:creationId xmlns:a16="http://schemas.microsoft.com/office/drawing/2014/main" id="{C4B520D0-2AFE-C012-F1F9-734564CA0260}"/>
              </a:ext>
            </a:extLst>
          </p:cNvPr>
          <p:cNvSpPr/>
          <p:nvPr/>
        </p:nvSpPr>
        <p:spPr>
          <a:xfrm>
            <a:off x="4456829" y="2988422"/>
            <a:ext cx="1734145" cy="269438"/>
          </a:xfrm>
          <a:prstGeom prst="rect">
            <a:avLst/>
          </a:prstGeom>
          <a:noFill/>
          <a:ln/>
        </p:spPr>
        <p:txBody>
          <a:bodyPr wrap="none" rtlCol="0" anchor="t"/>
          <a:lstStyle/>
          <a:p>
            <a:pPr marL="0" indent="0" algn="l">
              <a:lnSpc>
                <a:spcPts val="2123"/>
              </a:lnSpc>
              <a:buNone/>
            </a:pPr>
            <a:r>
              <a:rPr lang="en-US" sz="1600" b="1">
                <a:solidFill>
                  <a:srgbClr val="F15A2A"/>
                </a:solidFill>
                <a:latin typeface="Montserrat"/>
              </a:rPr>
              <a:t>Seasonal Pricing</a:t>
            </a:r>
          </a:p>
        </p:txBody>
      </p:sp>
      <p:sp>
        <p:nvSpPr>
          <p:cNvPr id="13" name="Text 8">
            <a:extLst>
              <a:ext uri="{FF2B5EF4-FFF2-40B4-BE49-F238E27FC236}">
                <a16:creationId xmlns:a16="http://schemas.microsoft.com/office/drawing/2014/main" id="{FFEC1CD1-1F1F-33BF-1BBA-351025FFB9E2}"/>
              </a:ext>
            </a:extLst>
          </p:cNvPr>
          <p:cNvSpPr/>
          <p:nvPr/>
        </p:nvSpPr>
        <p:spPr>
          <a:xfrm>
            <a:off x="4456829" y="3730512"/>
            <a:ext cx="1734145" cy="2207895"/>
          </a:xfrm>
          <a:prstGeom prst="rect">
            <a:avLst/>
          </a:prstGeom>
          <a:noFill/>
          <a:ln/>
        </p:spPr>
        <p:txBody>
          <a:bodyPr wrap="square" rtlCol="0" anchor="t"/>
          <a:lstStyle/>
          <a:p>
            <a:pPr indent="0">
              <a:lnSpc>
                <a:spcPts val="2173"/>
              </a:lnSpc>
              <a:buNone/>
            </a:pPr>
            <a:r>
              <a:rPr lang="en-US" sz="1225">
                <a:latin typeface="Source Sans Pro" pitchFamily="34" charset="0"/>
                <a:ea typeface="Source Sans Pro" pitchFamily="34" charset="-122"/>
              </a:rPr>
              <a:t>Implement dynamic pricing strategies that adjust based on factors like peak travel seasons, holidays, or specific date ranges to maximize revenue and meet market demands.</a:t>
            </a:r>
          </a:p>
        </p:txBody>
      </p:sp>
      <p:pic>
        <p:nvPicPr>
          <p:cNvPr id="14" name="Image 4" descr="preencoded.png">
            <a:extLst>
              <a:ext uri="{FF2B5EF4-FFF2-40B4-BE49-F238E27FC236}">
                <a16:creationId xmlns:a16="http://schemas.microsoft.com/office/drawing/2014/main" id="{91D27D5A-0FB3-E669-0C8C-5067C5F8E77F}"/>
              </a:ext>
            </a:extLst>
          </p:cNvPr>
          <p:cNvPicPr>
            <a:picLocks noChangeAspect="1"/>
          </p:cNvPicPr>
          <p:nvPr/>
        </p:nvPicPr>
        <p:blipFill>
          <a:blip r:embed="rId10">
            <a:biLevel thresh="75000"/>
          </a:blip>
          <a:stretch>
            <a:fillRect/>
          </a:stretch>
        </p:blipFill>
        <p:spPr>
          <a:xfrm>
            <a:off x="6549723" y="2452649"/>
            <a:ext cx="431244" cy="431244"/>
          </a:xfrm>
          <a:prstGeom prst="rect">
            <a:avLst/>
          </a:prstGeom>
        </p:spPr>
      </p:pic>
      <p:sp>
        <p:nvSpPr>
          <p:cNvPr id="15" name="Text 9">
            <a:extLst>
              <a:ext uri="{FF2B5EF4-FFF2-40B4-BE49-F238E27FC236}">
                <a16:creationId xmlns:a16="http://schemas.microsoft.com/office/drawing/2014/main" id="{FAD25635-2497-CCAA-ADCE-C76127EB2468}"/>
              </a:ext>
            </a:extLst>
          </p:cNvPr>
          <p:cNvSpPr/>
          <p:nvPr/>
        </p:nvSpPr>
        <p:spPr>
          <a:xfrm>
            <a:off x="6491232" y="2964599"/>
            <a:ext cx="1734145" cy="538877"/>
          </a:xfrm>
          <a:prstGeom prst="rect">
            <a:avLst/>
          </a:prstGeom>
          <a:noFill/>
          <a:ln/>
        </p:spPr>
        <p:txBody>
          <a:bodyPr wrap="square" rtlCol="0" anchor="t"/>
          <a:lstStyle/>
          <a:p>
            <a:pPr>
              <a:lnSpc>
                <a:spcPts val="2123"/>
              </a:lnSpc>
            </a:pPr>
            <a:r>
              <a:rPr lang="en-US" sz="1600" b="1">
                <a:solidFill>
                  <a:srgbClr val="F15A2A"/>
                </a:solidFill>
                <a:latin typeface="Montserrat"/>
              </a:rPr>
              <a:t>Workflow-Based Pricing</a:t>
            </a:r>
          </a:p>
        </p:txBody>
      </p:sp>
      <p:sp>
        <p:nvSpPr>
          <p:cNvPr id="16" name="Text 10">
            <a:extLst>
              <a:ext uri="{FF2B5EF4-FFF2-40B4-BE49-F238E27FC236}">
                <a16:creationId xmlns:a16="http://schemas.microsoft.com/office/drawing/2014/main" id="{FC837AEC-C6E3-A319-77D7-69AB619AD39E}"/>
              </a:ext>
            </a:extLst>
          </p:cNvPr>
          <p:cNvSpPr/>
          <p:nvPr/>
        </p:nvSpPr>
        <p:spPr>
          <a:xfrm>
            <a:off x="6491232" y="3754551"/>
            <a:ext cx="1734145" cy="2483882"/>
          </a:xfrm>
          <a:prstGeom prst="rect">
            <a:avLst/>
          </a:prstGeom>
          <a:noFill/>
          <a:ln/>
        </p:spPr>
        <p:txBody>
          <a:bodyPr wrap="square" rtlCol="0" anchor="t"/>
          <a:lstStyle/>
          <a:p>
            <a:pPr>
              <a:lnSpc>
                <a:spcPts val="2173"/>
              </a:lnSpc>
            </a:pPr>
            <a:r>
              <a:rPr lang="en-US" sz="1225">
                <a:latin typeface="Source Sans Pro" pitchFamily="34" charset="0"/>
                <a:ea typeface="Source Sans Pro" pitchFamily="34" charset="-122"/>
              </a:rPr>
              <a:t>Tailor your pricing based on the specific workflow associated with a booking, such as charter, scheduled, or ad-hoc flights, to ensure accurate and appropriate pricing for each scenario.</a:t>
            </a:r>
          </a:p>
        </p:txBody>
      </p:sp>
      <p:pic>
        <p:nvPicPr>
          <p:cNvPr id="25" name="Image 2" descr="preencoded.png">
            <a:extLst>
              <a:ext uri="{FF2B5EF4-FFF2-40B4-BE49-F238E27FC236}">
                <a16:creationId xmlns:a16="http://schemas.microsoft.com/office/drawing/2014/main" id="{B6D37830-D4F5-8429-F966-A47CE85908EB}"/>
              </a:ext>
            </a:extLst>
          </p:cNvPr>
          <p:cNvPicPr>
            <a:picLocks noChangeAspect="1"/>
          </p:cNvPicPr>
          <p:nvPr/>
        </p:nvPicPr>
        <p:blipFill>
          <a:blip r:embed="rId11">
            <a:biLevel thresh="75000"/>
          </a:blip>
          <a:stretch>
            <a:fillRect/>
          </a:stretch>
        </p:blipFill>
        <p:spPr>
          <a:xfrm>
            <a:off x="2563987" y="2449365"/>
            <a:ext cx="431244" cy="431244"/>
          </a:xfrm>
          <a:prstGeom prst="rect">
            <a:avLst/>
          </a:prstGeom>
        </p:spPr>
      </p:pic>
    </p:spTree>
    <p:extLst>
      <p:ext uri="{BB962C8B-B14F-4D97-AF65-F5344CB8AC3E}">
        <p14:creationId xmlns:p14="http://schemas.microsoft.com/office/powerpoint/2010/main" val="83477905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593</TotalTime>
  <Words>883</Words>
  <Application>Microsoft Office PowerPoint</Application>
  <PresentationFormat>Custom</PresentationFormat>
  <Paragraphs>45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Lora</vt:lpstr>
      <vt:lpstr>Montserrat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Adrian Falborski (ext)</cp:lastModifiedBy>
  <cp:revision>7</cp:revision>
  <dcterms:created xsi:type="dcterms:W3CDTF">2024-05-22T20:59:55Z</dcterms:created>
  <dcterms:modified xsi:type="dcterms:W3CDTF">2024-05-27T14:05:12Z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2024-05-22T21:11:25Z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14b41ecb-3082-4c0e-a435-4c26e91c053d</vt:lpwstr>
  </property>
  <property fmtid="{D5CDD505-2E9C-101B-9397-08002B2CF9AE}" pid="8" name="MSIP_Label_ecb69475-382c-4c7a-b21d-8ca64eeef1bd_ContentBits">
    <vt:lpwstr>0</vt:lpwstr>
  </property>
</Properties>
</file>